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09" r:id="rId2"/>
    <p:sldId id="300" r:id="rId3"/>
    <p:sldId id="302" r:id="rId4"/>
    <p:sldId id="301" r:id="rId5"/>
    <p:sldId id="303" r:id="rId6"/>
    <p:sldId id="293" r:id="rId7"/>
    <p:sldId id="305" r:id="rId8"/>
    <p:sldId id="313" r:id="rId9"/>
    <p:sldId id="307" r:id="rId10"/>
    <p:sldId id="308" r:id="rId11"/>
    <p:sldId id="310" r:id="rId12"/>
    <p:sldId id="311" r:id="rId13"/>
    <p:sldId id="316" r:id="rId14"/>
    <p:sldId id="312" r:id="rId15"/>
    <p:sldId id="314" r:id="rId16"/>
    <p:sldId id="315" r:id="rId17"/>
    <p:sldId id="295" r:id="rId18"/>
    <p:sldId id="30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7220"/>
    <a:srgbClr val="1D1D1D"/>
    <a:srgbClr val="AC18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84" autoAdjust="0"/>
    <p:restoredTop sz="75541" autoAdjust="0"/>
  </p:normalViewPr>
  <p:slideViewPr>
    <p:cSldViewPr snapToGrid="0">
      <p:cViewPr varScale="1">
        <p:scale>
          <a:sx n="97" d="100"/>
          <a:sy n="97" d="100"/>
        </p:scale>
        <p:origin x="384"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9" d="100"/>
          <a:sy n="49" d="100"/>
        </p:scale>
        <p:origin x="2052"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BD7A21-30A1-4FEA-AF7A-5EBD7CCFCF9D}" type="datetimeFigureOut">
              <a:rPr lang="en-GB" smtClean="0"/>
              <a:t>02/06/2017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64D99E-810A-4DC8-BDEC-877DA5A4BB0B}" type="slidenum">
              <a:rPr lang="en-GB" smtClean="0"/>
              <a:t>‹#›</a:t>
            </a:fld>
            <a:endParaRPr lang="en-GB"/>
          </a:p>
        </p:txBody>
      </p:sp>
    </p:spTree>
    <p:extLst>
      <p:ext uri="{BB962C8B-B14F-4D97-AF65-F5344CB8AC3E}">
        <p14:creationId xmlns:p14="http://schemas.microsoft.com/office/powerpoint/2010/main" val="3035053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6CF61A-4997-4CBE-85EE-115775A44FD9}" type="datetimeFigureOut">
              <a:rPr lang="en-GB" smtClean="0"/>
              <a:t>02/06/2017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91388F-9F2D-4BD7-8F37-CA0802609D91}" type="slidenum">
              <a:rPr lang="en-GB" smtClean="0"/>
              <a:t>‹#›</a:t>
            </a:fld>
            <a:endParaRPr lang="en-GB"/>
          </a:p>
        </p:txBody>
      </p:sp>
    </p:spTree>
    <p:extLst>
      <p:ext uri="{BB962C8B-B14F-4D97-AF65-F5344CB8AC3E}">
        <p14:creationId xmlns:p14="http://schemas.microsoft.com/office/powerpoint/2010/main" val="4034598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97238" y="288925"/>
            <a:ext cx="13777913" cy="7750175"/>
          </a:xfrm>
        </p:spPr>
      </p:sp>
    </p:spTree>
    <p:extLst>
      <p:ext uri="{BB962C8B-B14F-4D97-AF65-F5344CB8AC3E}">
        <p14:creationId xmlns:p14="http://schemas.microsoft.com/office/powerpoint/2010/main" val="357040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Introductions</a:t>
            </a:r>
          </a:p>
          <a:p>
            <a:endParaRPr lang="en-GB" dirty="0"/>
          </a:p>
          <a:p>
            <a:r>
              <a:rPr lang="en-GB" dirty="0"/>
              <a:t>Welcome</a:t>
            </a:r>
            <a:r>
              <a:rPr lang="en-GB" baseline="0" dirty="0"/>
              <a:t> to the session – say about 20 minutes presenting and then 10 minutes for questions </a:t>
            </a:r>
          </a:p>
          <a:p>
            <a:endParaRPr lang="en-GB" baseline="0" dirty="0"/>
          </a:p>
          <a:p>
            <a:r>
              <a:rPr lang="en-GB" baseline="0" dirty="0"/>
              <a:t>Who are we? Why listen to us? If we do not know we are talking about you could all be spending your time much better…..</a:t>
            </a:r>
            <a:endParaRPr lang="en-GB" dirty="0"/>
          </a:p>
        </p:txBody>
      </p:sp>
      <p:sp>
        <p:nvSpPr>
          <p:cNvPr id="4" name="Slide Number Placeholder 3"/>
          <p:cNvSpPr>
            <a:spLocks noGrp="1"/>
          </p:cNvSpPr>
          <p:nvPr>
            <p:ph type="sldNum" sz="quarter" idx="10"/>
          </p:nvPr>
        </p:nvSpPr>
        <p:spPr/>
        <p:txBody>
          <a:bodyPr/>
          <a:lstStyle/>
          <a:p>
            <a:fld id="{7591388F-9F2D-4BD7-8F37-CA0802609D91}" type="slidenum">
              <a:rPr lang="en-GB" smtClean="0"/>
              <a:t>2</a:t>
            </a:fld>
            <a:endParaRPr lang="en-GB"/>
          </a:p>
        </p:txBody>
      </p:sp>
    </p:spTree>
    <p:extLst>
      <p:ext uri="{BB962C8B-B14F-4D97-AF65-F5344CB8AC3E}">
        <p14:creationId xmlns:p14="http://schemas.microsoft.com/office/powerpoint/2010/main" val="411573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91388F-9F2D-4BD7-8F37-CA0802609D91}" type="slidenum">
              <a:rPr lang="en-GB" smtClean="0"/>
              <a:t>3</a:t>
            </a:fld>
            <a:endParaRPr lang="en-GB"/>
          </a:p>
        </p:txBody>
      </p:sp>
    </p:spTree>
    <p:extLst>
      <p:ext uri="{BB962C8B-B14F-4D97-AF65-F5344CB8AC3E}">
        <p14:creationId xmlns:p14="http://schemas.microsoft.com/office/powerpoint/2010/main" val="2622968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Overview of</a:t>
            </a:r>
            <a:r>
              <a:rPr lang="en-GB" sz="1200" b="1" baseline="0" dirty="0"/>
              <a:t> the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Big data is driven by analytics, the question is what are you really looking for and how does this impact on operational practice? What are people really doing with data day-to-day? What technology helps in the process, and how is analytics being used to aid decision making and strategy? How much is hype and how much is reality?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this session I</a:t>
            </a:r>
            <a:r>
              <a:rPr lang="en-GB" sz="1200" baseline="0" dirty="0"/>
              <a:t> </a:t>
            </a:r>
            <a:r>
              <a:rPr lang="en-GB" sz="1200" dirty="0"/>
              <a:t>will speak a little</a:t>
            </a:r>
            <a:r>
              <a:rPr lang="en-GB" sz="1200" baseline="0" dirty="0"/>
              <a:t> about Grosvenor Casinos and some of its’ challenges and how we addressed them,  AND then I will pass over to Andrew who will give you some insight into how you can make the same sorts of transitions we are making as a business….where to start and what to do </a:t>
            </a:r>
            <a:r>
              <a:rPr lang="en-GB" sz="1200" baseline="0" dirty="0" err="1"/>
              <a:t>etc</a:t>
            </a:r>
            <a:r>
              <a:rPr lang="en-GB" sz="1200" baseline="0" dirty="0"/>
              <a:t>….</a:t>
            </a:r>
            <a:endParaRPr lang="en-GB" dirty="0"/>
          </a:p>
          <a:p>
            <a:endParaRPr lang="en-GB" dirty="0"/>
          </a:p>
        </p:txBody>
      </p:sp>
      <p:sp>
        <p:nvSpPr>
          <p:cNvPr id="4" name="Slide Number Placeholder 3"/>
          <p:cNvSpPr>
            <a:spLocks noGrp="1"/>
          </p:cNvSpPr>
          <p:nvPr>
            <p:ph type="sldNum" sz="quarter" idx="10"/>
          </p:nvPr>
        </p:nvSpPr>
        <p:spPr/>
        <p:txBody>
          <a:bodyPr/>
          <a:lstStyle/>
          <a:p>
            <a:fld id="{7591388F-9F2D-4BD7-8F37-CA0802609D91}" type="slidenum">
              <a:rPr lang="en-GB" smtClean="0"/>
              <a:t>4</a:t>
            </a:fld>
            <a:endParaRPr lang="en-GB"/>
          </a:p>
        </p:txBody>
      </p:sp>
    </p:spTree>
    <p:extLst>
      <p:ext uri="{BB962C8B-B14F-4D97-AF65-F5344CB8AC3E}">
        <p14:creationId xmlns:p14="http://schemas.microsoft.com/office/powerpoint/2010/main" val="1715980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91388F-9F2D-4BD7-8F37-CA0802609D91}" type="slidenum">
              <a:rPr lang="en-GB" smtClean="0"/>
              <a:t>5</a:t>
            </a:fld>
            <a:endParaRPr lang="en-GB"/>
          </a:p>
        </p:txBody>
      </p:sp>
    </p:spTree>
    <p:extLst>
      <p:ext uri="{BB962C8B-B14F-4D97-AF65-F5344CB8AC3E}">
        <p14:creationId xmlns:p14="http://schemas.microsoft.com/office/powerpoint/2010/main" val="1343482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latin typeface="Arial" panose="020B0604020202020204" pitchFamily="34" charset="0"/>
                <a:cs typeface="Arial" panose="020B0604020202020204" pitchFamily="34" charset="0"/>
              </a:rPr>
              <a:t>The issue was that as an HR function we were</a:t>
            </a:r>
            <a:r>
              <a:rPr lang="en-GB" sz="1200" b="1" baseline="0" dirty="0">
                <a:latin typeface="Arial" panose="020B0604020202020204" pitchFamily="34" charset="0"/>
                <a:cs typeface="Arial" panose="020B0604020202020204" pitchFamily="34" charset="0"/>
              </a:rPr>
              <a:t> very administratively focused…..we produced stuff! AND not that good stuff…..basic Human Resources Information System and a lot of spread sheets!</a:t>
            </a:r>
          </a:p>
          <a:p>
            <a:pPr marL="0" indent="0">
              <a:buFont typeface="Arial" panose="020B0604020202020204" pitchFamily="34" charset="0"/>
              <a:buNone/>
            </a:pPr>
            <a:endParaRPr lang="en-GB" sz="1200" b="1"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b="1" baseline="0" dirty="0">
                <a:latin typeface="Arial" panose="020B0604020202020204" pitchFamily="34" charset="0"/>
                <a:cs typeface="Arial" panose="020B0604020202020204" pitchFamily="34" charset="0"/>
              </a:rPr>
              <a:t>So the key issues:</a:t>
            </a:r>
          </a:p>
          <a:p>
            <a:pPr marL="0" indent="0">
              <a:buFont typeface="Arial" panose="020B0604020202020204" pitchFamily="34" charset="0"/>
              <a:buNone/>
            </a:pPr>
            <a:endParaRPr lang="en-GB" sz="1200" b="0" baseline="0" dirty="0">
              <a:latin typeface="Arial" panose="020B0604020202020204" pitchFamily="34" charset="0"/>
              <a:cs typeface="Arial" panose="020B0604020202020204" pitchFamily="34" charset="0"/>
            </a:endParaRPr>
          </a:p>
          <a:p>
            <a:pPr marL="228600" indent="-228600">
              <a:buFont typeface="Arial" panose="020B0604020202020204" pitchFamily="34" charset="0"/>
              <a:buAutoNum type="arabicParenBoth"/>
            </a:pPr>
            <a:r>
              <a:rPr lang="en-GB" sz="1200" b="1" baseline="0" dirty="0">
                <a:latin typeface="Arial" panose="020B0604020202020204" pitchFamily="34" charset="0"/>
                <a:cs typeface="Arial" panose="020B0604020202020204" pitchFamily="34" charset="0"/>
              </a:rPr>
              <a:t>We were producing d</a:t>
            </a:r>
            <a:r>
              <a:rPr lang="en-GB" sz="1200" b="1" dirty="0">
                <a:latin typeface="Arial" panose="020B0604020202020204" pitchFamily="34" charset="0"/>
                <a:cs typeface="Arial" panose="020B0604020202020204" pitchFamily="34" charset="0"/>
              </a:rPr>
              <a:t>ata </a:t>
            </a:r>
            <a:r>
              <a:rPr lang="en-GB" sz="1200" b="1" u="sng" dirty="0">
                <a:latin typeface="Arial" panose="020B0604020202020204" pitchFamily="34" charset="0"/>
                <a:cs typeface="Arial" panose="020B0604020202020204" pitchFamily="34" charset="0"/>
              </a:rPr>
              <a:t>not</a:t>
            </a:r>
            <a:r>
              <a:rPr lang="en-GB" sz="1200" b="1" dirty="0">
                <a:latin typeface="Arial" panose="020B0604020202020204" pitchFamily="34" charset="0"/>
                <a:cs typeface="Arial" panose="020B0604020202020204" pitchFamily="34" charset="0"/>
              </a:rPr>
              <a:t> insights</a:t>
            </a:r>
            <a:r>
              <a:rPr lang="en-GB" sz="1200" b="0" dirty="0">
                <a:latin typeface="Arial" panose="020B0604020202020204" pitchFamily="34" charset="0"/>
                <a:cs typeface="Arial" panose="020B0604020202020204" pitchFamily="34" charset="0"/>
              </a:rPr>
              <a:t> – we could tell</a:t>
            </a:r>
            <a:r>
              <a:rPr lang="en-GB" sz="1200" b="0" baseline="0" dirty="0">
                <a:latin typeface="Arial" panose="020B0604020202020204" pitchFamily="34" charset="0"/>
                <a:cs typeface="Arial" panose="020B0604020202020204" pitchFamily="34" charset="0"/>
              </a:rPr>
              <a:t> you how many people were leaving and possibly why BUT NOT how many had were rated as high performers / potentials at their last review? How many had recently moved role? How many had maybe reached a trigger point in terms of length of service? </a:t>
            </a:r>
            <a:r>
              <a:rPr lang="en-GB" sz="1200" b="0" baseline="0" dirty="0" err="1">
                <a:latin typeface="Arial" panose="020B0604020202020204" pitchFamily="34" charset="0"/>
                <a:cs typeface="Arial" panose="020B0604020202020204" pitchFamily="34" charset="0"/>
              </a:rPr>
              <a:t>etc</a:t>
            </a:r>
            <a:r>
              <a:rPr lang="en-GB" sz="1200" b="0" baseline="0" dirty="0">
                <a:latin typeface="Arial" panose="020B0604020202020204" pitchFamily="34" charset="0"/>
                <a:cs typeface="Arial" panose="020B0604020202020204" pitchFamily="34" charset="0"/>
              </a:rPr>
              <a:t>…</a:t>
            </a:r>
          </a:p>
          <a:p>
            <a:pPr marL="228600" indent="-228600">
              <a:buFont typeface="Arial" panose="020B0604020202020204" pitchFamily="34" charset="0"/>
              <a:buAutoNum type="arabicParenBoth"/>
            </a:pPr>
            <a:endParaRPr lang="en-GB" sz="1200" b="0" baseline="0" dirty="0">
              <a:latin typeface="Arial" panose="020B0604020202020204" pitchFamily="34" charset="0"/>
              <a:cs typeface="Arial" panose="020B0604020202020204" pitchFamily="34" charset="0"/>
            </a:endParaRPr>
          </a:p>
          <a:p>
            <a:pPr marL="228600" indent="-228600">
              <a:buFont typeface="Arial" panose="020B0604020202020204" pitchFamily="34" charset="0"/>
              <a:buAutoNum type="arabicParenBoth"/>
            </a:pPr>
            <a:r>
              <a:rPr lang="en-GB" sz="1200" b="1" dirty="0">
                <a:latin typeface="Arial" panose="020B0604020202020204" pitchFamily="34" charset="0"/>
                <a:cs typeface="Arial" panose="020B0604020202020204" pitchFamily="34" charset="0"/>
              </a:rPr>
              <a:t>We were treating everything (one) is the sam</a:t>
            </a:r>
            <a:r>
              <a:rPr lang="en-GB" sz="1200" b="1" baseline="0" dirty="0">
                <a:latin typeface="Arial" panose="020B0604020202020204" pitchFamily="34" charset="0"/>
                <a:cs typeface="Arial" panose="020B0604020202020204" pitchFamily="34" charset="0"/>
              </a:rPr>
              <a:t>e – </a:t>
            </a:r>
            <a:r>
              <a:rPr lang="en-GB" sz="1200" b="0" baseline="0" dirty="0">
                <a:latin typeface="Arial" panose="020B0604020202020204" pitchFamily="34" charset="0"/>
                <a:cs typeface="Arial" panose="020B0604020202020204" pitchFamily="34" charset="0"/>
              </a:rPr>
              <a:t>we were not thinking about employment and engagement as a personalised experience and this stuff matters!</a:t>
            </a:r>
          </a:p>
          <a:p>
            <a:pPr marL="228600" indent="-228600">
              <a:buFont typeface="Arial" panose="020B0604020202020204" pitchFamily="34" charset="0"/>
              <a:buAutoNum type="arabicParenBoth"/>
            </a:pPr>
            <a:endParaRPr lang="en-GB" sz="1200" b="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b="0" baseline="0" dirty="0">
                <a:latin typeface="Arial" panose="020B0604020202020204" pitchFamily="34" charset="0"/>
                <a:cs typeface="Arial" panose="020B0604020202020204" pitchFamily="34" charset="0"/>
              </a:rPr>
              <a:t>- 1994 (HBR) seminal paper entitled “Putting the Service-Profit Chain to Work”…brought together FOR THE FIRST TIME two facts that we always knew:</a:t>
            </a:r>
          </a:p>
          <a:p>
            <a:pPr marL="0" indent="0">
              <a:buFont typeface="Arial" panose="020B0604020202020204" pitchFamily="34" charset="0"/>
              <a:buNone/>
            </a:pPr>
            <a:r>
              <a:rPr lang="en-GB" sz="1200" b="0" baseline="0" dirty="0">
                <a:latin typeface="Arial" panose="020B0604020202020204" pitchFamily="34" charset="0"/>
                <a:cs typeface="Arial" panose="020B0604020202020204" pitchFamily="34" charset="0"/>
              </a:rPr>
              <a:t>       (1) Satisfied, loyal customers drive business growth and profitability</a:t>
            </a:r>
          </a:p>
          <a:p>
            <a:pPr marL="0" indent="0">
              <a:buFont typeface="Arial" panose="020B0604020202020204" pitchFamily="34" charset="0"/>
              <a:buNone/>
            </a:pPr>
            <a:r>
              <a:rPr lang="en-GB" sz="1200" b="0" baseline="0" dirty="0">
                <a:latin typeface="Arial" panose="020B0604020202020204" pitchFamily="34" charset="0"/>
                <a:cs typeface="Arial" panose="020B0604020202020204" pitchFamily="34" charset="0"/>
              </a:rPr>
              <a:t>       (2)</a:t>
            </a:r>
            <a:r>
              <a:rPr lang="en-GB" sz="1200" b="1" baseline="0" dirty="0">
                <a:latin typeface="Arial" panose="020B0604020202020204" pitchFamily="34" charset="0"/>
                <a:cs typeface="Arial" panose="020B0604020202020204" pitchFamily="34" charset="0"/>
              </a:rPr>
              <a:t> Satisfied, loyal employees are more productive and deliver better service</a:t>
            </a:r>
          </a:p>
          <a:p>
            <a:pPr marL="0" indent="0">
              <a:buFont typeface="Arial" panose="020B0604020202020204" pitchFamily="34" charset="0"/>
              <a:buNone/>
            </a:pPr>
            <a:endParaRPr lang="en-GB" sz="1200" b="0" baseline="0" dirty="0">
              <a:latin typeface="Arial" panose="020B0604020202020204" pitchFamily="34" charset="0"/>
              <a:cs typeface="Arial" panose="020B0604020202020204" pitchFamily="34" charset="0"/>
            </a:endParaRPr>
          </a:p>
          <a:p>
            <a:pPr marL="171450" indent="-171450">
              <a:buFontTx/>
              <a:buChar char="-"/>
            </a:pPr>
            <a:r>
              <a:rPr lang="en-GB" sz="1200" b="0" baseline="0" dirty="0">
                <a:latin typeface="Arial" panose="020B0604020202020204" pitchFamily="34" charset="0"/>
                <a:cs typeface="Arial" panose="020B0604020202020204" pitchFamily="34" charset="0"/>
              </a:rPr>
              <a:t>Engage and enable employees…guess what….</a:t>
            </a:r>
          </a:p>
          <a:p>
            <a:pPr marL="0" indent="0">
              <a:buFontTx/>
              <a:buNone/>
            </a:pPr>
            <a:r>
              <a:rPr lang="en-GB" sz="1200" b="0" baseline="0" dirty="0">
                <a:latin typeface="Arial" panose="020B0604020202020204" pitchFamily="34" charset="0"/>
                <a:cs typeface="Arial" panose="020B0604020202020204" pitchFamily="34" charset="0"/>
              </a:rPr>
              <a:t>       (1) increase performance by 40%</a:t>
            </a:r>
          </a:p>
          <a:p>
            <a:pPr marL="0" indent="0">
              <a:buFontTx/>
              <a:buNone/>
            </a:pPr>
            <a:r>
              <a:rPr lang="en-GB" sz="1200" b="0" baseline="0" dirty="0">
                <a:latin typeface="Arial" panose="020B0604020202020204" pitchFamily="34" charset="0"/>
                <a:cs typeface="Arial" panose="020B0604020202020204" pitchFamily="34" charset="0"/>
              </a:rPr>
              <a:t>       (2) increase customer satisfaction by 18%</a:t>
            </a:r>
          </a:p>
          <a:p>
            <a:pPr marL="0" indent="0">
              <a:buFontTx/>
              <a:buNone/>
            </a:pPr>
            <a:r>
              <a:rPr lang="en-GB" sz="1200" b="0" baseline="0" dirty="0">
                <a:latin typeface="Arial" panose="020B0604020202020204" pitchFamily="34" charset="0"/>
                <a:cs typeface="Arial" panose="020B0604020202020204" pitchFamily="34" charset="0"/>
              </a:rPr>
              <a:t>       (3) decrease employee turnover by 14%</a:t>
            </a:r>
          </a:p>
          <a:p>
            <a:pPr marL="0" indent="0">
              <a:buFontTx/>
              <a:buNone/>
            </a:pPr>
            <a:r>
              <a:rPr lang="en-GB" sz="1200" b="0" baseline="0" dirty="0">
                <a:latin typeface="Arial" panose="020B0604020202020204" pitchFamily="34" charset="0"/>
                <a:cs typeface="Arial" panose="020B0604020202020204" pitchFamily="34" charset="0"/>
              </a:rPr>
              <a:t>       (4) 37% less absenteeism</a:t>
            </a:r>
          </a:p>
          <a:p>
            <a:pPr marL="0" indent="0">
              <a:buFontTx/>
              <a:buNone/>
            </a:pPr>
            <a:r>
              <a:rPr lang="en-GB" sz="1200" b="0" baseline="0" dirty="0">
                <a:latin typeface="Arial" panose="020B0604020202020204" pitchFamily="34" charset="0"/>
                <a:cs typeface="Arial" panose="020B0604020202020204" pitchFamily="34" charset="0"/>
              </a:rPr>
              <a:t>       (5) 50% will post pictures, messages and images on social media</a:t>
            </a:r>
          </a:p>
          <a:p>
            <a:pPr marL="0" indent="0">
              <a:buFontTx/>
              <a:buNone/>
            </a:pPr>
            <a:r>
              <a:rPr lang="en-GB" sz="1200" b="0" baseline="0" dirty="0">
                <a:latin typeface="Arial" panose="020B0604020202020204" pitchFamily="34" charset="0"/>
                <a:cs typeface="Arial" panose="020B0604020202020204" pitchFamily="34" charset="0"/>
              </a:rPr>
              <a:t>       (6) 33%  will share positive unsolicited feedback</a:t>
            </a:r>
          </a:p>
          <a:p>
            <a:pPr marL="0" indent="0">
              <a:buFontTx/>
              <a:buNone/>
            </a:pPr>
            <a:endParaRPr lang="en-GB" sz="1200" b="0" baseline="0" dirty="0">
              <a:latin typeface="Arial" panose="020B0604020202020204" pitchFamily="34" charset="0"/>
              <a:cs typeface="Arial" panose="020B0604020202020204" pitchFamily="34" charset="0"/>
            </a:endParaRPr>
          </a:p>
          <a:p>
            <a:pPr marL="0" indent="0">
              <a:buFontTx/>
              <a:buNone/>
            </a:pPr>
            <a:r>
              <a:rPr lang="en-GB" sz="1200" b="0" baseline="0" dirty="0">
                <a:latin typeface="Arial" panose="020B0604020202020204" pitchFamily="34" charset="0"/>
                <a:cs typeface="Arial" panose="020B0604020202020204" pitchFamily="34" charset="0"/>
              </a:rPr>
              <a:t>- Now we see five generations in the workplace and we need to cater for them all. In 2000 there were 11.2m under age of 15 and now that is expected to be 8.7m by 2040 (we are getting older)…..people aged 60+ already outnumber under 16s for the first time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baseline="0" dirty="0">
                <a:latin typeface="Arial" panose="020B0604020202020204" pitchFamily="34" charset="0"/>
                <a:cs typeface="Arial" panose="020B0604020202020204" pitchFamily="34" charset="0"/>
              </a:rPr>
              <a:t>(3) So it is about segmentation and identifying those groups that need attention – </a:t>
            </a:r>
            <a:r>
              <a:rPr lang="en-GB" sz="1200" b="0" baseline="0" dirty="0">
                <a:latin typeface="Arial" panose="020B0604020202020204" pitchFamily="34" charset="0"/>
                <a:cs typeface="Arial" panose="020B0604020202020204" pitchFamily="34" charset="0"/>
              </a:rPr>
              <a:t>we need to know what are the primary motivators and needs of our key people.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latin typeface="Arial" panose="020B0604020202020204" pitchFamily="34" charset="0"/>
                <a:cs typeface="Arial" panose="020B0604020202020204" pitchFamily="34" charset="0"/>
              </a:rPr>
              <a:t>We were treating everything (one) is the sam</a:t>
            </a:r>
            <a:r>
              <a:rPr lang="en-GB" sz="1200" b="1" baseline="0" dirty="0">
                <a:latin typeface="Arial" panose="020B0604020202020204" pitchFamily="34" charset="0"/>
                <a:cs typeface="Arial" panose="020B0604020202020204" pitchFamily="34" charset="0"/>
              </a:rPr>
              <a:t>e – </a:t>
            </a:r>
            <a:r>
              <a:rPr lang="en-GB" sz="1200" b="0" baseline="0" dirty="0">
                <a:latin typeface="Arial" panose="020B0604020202020204" pitchFamily="34" charset="0"/>
                <a:cs typeface="Arial" panose="020B0604020202020204" pitchFamily="34" charset="0"/>
              </a:rPr>
              <a:t>we were not thinking about employment and engagement as a personalised experience and this stuff matters! Creating personalised experiences is essential and they must be engaged in the process as this is all about your Employer Value Proposition (EVP).</a:t>
            </a:r>
          </a:p>
        </p:txBody>
      </p:sp>
      <p:sp>
        <p:nvSpPr>
          <p:cNvPr id="4" name="Slide Number Placeholder 3"/>
          <p:cNvSpPr>
            <a:spLocks noGrp="1"/>
          </p:cNvSpPr>
          <p:nvPr>
            <p:ph type="sldNum" sz="quarter" idx="10"/>
          </p:nvPr>
        </p:nvSpPr>
        <p:spPr/>
        <p:txBody>
          <a:bodyPr/>
          <a:lstStyle/>
          <a:p>
            <a:fld id="{7591388F-9F2D-4BD7-8F37-CA0802609D91}" type="slidenum">
              <a:rPr lang="en-GB" smtClean="0"/>
              <a:t>6</a:t>
            </a:fld>
            <a:endParaRPr lang="en-GB"/>
          </a:p>
        </p:txBody>
      </p:sp>
    </p:spTree>
    <p:extLst>
      <p:ext uri="{BB962C8B-B14F-4D97-AF65-F5344CB8AC3E}">
        <p14:creationId xmlns:p14="http://schemas.microsoft.com/office/powerpoint/2010/main" val="345869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7</a:t>
            </a:fld>
            <a:endParaRPr lang="en-GB"/>
          </a:p>
        </p:txBody>
      </p:sp>
    </p:spTree>
    <p:extLst>
      <p:ext uri="{BB962C8B-B14F-4D97-AF65-F5344CB8AC3E}">
        <p14:creationId xmlns:p14="http://schemas.microsoft.com/office/powerpoint/2010/main" val="948244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 Initial: HR teams answer </a:t>
            </a:r>
            <a:r>
              <a:rPr lang="en-US" sz="1200" kern="1200" dirty="0" err="1" smtClean="0">
                <a:solidFill>
                  <a:schemeClr val="tx1"/>
                </a:solidFill>
                <a:effectLst/>
                <a:latin typeface="+mn-lt"/>
                <a:ea typeface="+mn-ea"/>
                <a:cs typeface="+mn-cs"/>
              </a:rPr>
              <a:t>oneoff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queries as and when they</a:t>
            </a:r>
          </a:p>
          <a:p>
            <a:r>
              <a:rPr lang="en-US" sz="1200" kern="1200" dirty="0" smtClean="0">
                <a:solidFill>
                  <a:schemeClr val="tx1"/>
                </a:solidFill>
                <a:effectLst/>
                <a:latin typeface="+mn-lt"/>
                <a:ea typeface="+mn-ea"/>
                <a:cs typeface="+mn-cs"/>
              </a:rPr>
              <a:t>happen, or to ‘fix’ something</a:t>
            </a:r>
          </a:p>
          <a:p>
            <a:r>
              <a:rPr lang="en-US" sz="1200" kern="1200" dirty="0" smtClean="0">
                <a:solidFill>
                  <a:schemeClr val="tx1"/>
                </a:solidFill>
                <a:effectLst/>
                <a:latin typeface="+mn-lt"/>
                <a:ea typeface="+mn-ea"/>
                <a:cs typeface="+mn-cs"/>
              </a:rPr>
              <a:t>with HR data, but no process is</a:t>
            </a:r>
          </a:p>
          <a:p>
            <a:r>
              <a:rPr lang="en-US" sz="1200" kern="1200" dirty="0" smtClean="0">
                <a:solidFill>
                  <a:schemeClr val="tx1"/>
                </a:solidFill>
                <a:effectLst/>
                <a:latin typeface="+mn-lt"/>
                <a:ea typeface="+mn-ea"/>
                <a:cs typeface="+mn-cs"/>
              </a:rPr>
              <a:t>documented. The terms analytics</a:t>
            </a:r>
          </a:p>
          <a:p>
            <a:r>
              <a:rPr lang="en-US" sz="1200" kern="1200" dirty="0" smtClean="0">
                <a:solidFill>
                  <a:schemeClr val="tx1"/>
                </a:solidFill>
                <a:effectLst/>
                <a:latin typeface="+mn-lt"/>
                <a:ea typeface="+mn-ea"/>
                <a:cs typeface="+mn-cs"/>
              </a:rPr>
              <a:t>or data probably aren’t used,</a:t>
            </a:r>
          </a:p>
          <a:p>
            <a:r>
              <a:rPr lang="en-US" sz="1200" kern="1200" dirty="0" smtClean="0">
                <a:solidFill>
                  <a:schemeClr val="tx1"/>
                </a:solidFill>
                <a:effectLst/>
                <a:latin typeface="+mn-lt"/>
                <a:ea typeface="+mn-ea"/>
                <a:cs typeface="+mn-cs"/>
              </a:rPr>
              <a:t>and there are no specific data or</a:t>
            </a:r>
          </a:p>
          <a:p>
            <a:r>
              <a:rPr lang="en-US" sz="1200" kern="1200" dirty="0" smtClean="0">
                <a:solidFill>
                  <a:schemeClr val="tx1"/>
                </a:solidFill>
                <a:effectLst/>
                <a:latin typeface="+mn-lt"/>
                <a:ea typeface="+mn-ea"/>
                <a:cs typeface="+mn-cs"/>
              </a:rPr>
              <a:t>analytics capabilities embedded</a:t>
            </a:r>
          </a:p>
          <a:p>
            <a:r>
              <a:rPr lang="en-US" sz="1200" kern="1200" dirty="0" smtClean="0">
                <a:solidFill>
                  <a:schemeClr val="tx1"/>
                </a:solidFill>
                <a:effectLst/>
                <a:latin typeface="+mn-lt"/>
                <a:ea typeface="+mn-ea"/>
                <a:cs typeface="+mn-cs"/>
              </a:rPr>
              <a:t>in HR teams.</a:t>
            </a:r>
          </a:p>
          <a:p>
            <a:r>
              <a:rPr lang="en-US" sz="1200" kern="1200" dirty="0" smtClean="0">
                <a:solidFill>
                  <a:schemeClr val="tx1"/>
                </a:solidFill>
                <a:effectLst/>
                <a:latin typeface="+mn-lt"/>
                <a:ea typeface="+mn-ea"/>
                <a:cs typeface="+mn-cs"/>
              </a:rPr>
              <a:t> • Repeatable: HR teams have</a:t>
            </a:r>
          </a:p>
          <a:p>
            <a:r>
              <a:rPr lang="en-US" sz="1200" kern="1200" dirty="0" smtClean="0">
                <a:solidFill>
                  <a:schemeClr val="tx1"/>
                </a:solidFill>
                <a:effectLst/>
                <a:latin typeface="+mn-lt"/>
                <a:ea typeface="+mn-ea"/>
                <a:cs typeface="+mn-cs"/>
              </a:rPr>
              <a:t>a process in place to run</a:t>
            </a:r>
          </a:p>
          <a:p>
            <a:r>
              <a:rPr lang="en-US" sz="1200" kern="1200" dirty="0" smtClean="0">
                <a:solidFill>
                  <a:schemeClr val="tx1"/>
                </a:solidFill>
                <a:effectLst/>
                <a:latin typeface="+mn-lt"/>
                <a:ea typeface="+mn-ea"/>
                <a:cs typeface="+mn-cs"/>
              </a:rPr>
              <a:t>analytics, and document queries</a:t>
            </a:r>
          </a:p>
          <a:p>
            <a:r>
              <a:rPr lang="en-US" sz="1200" kern="1200" dirty="0" smtClean="0">
                <a:solidFill>
                  <a:schemeClr val="tx1"/>
                </a:solidFill>
                <a:effectLst/>
                <a:latin typeface="+mn-lt"/>
                <a:ea typeface="+mn-ea"/>
                <a:cs typeface="+mn-cs"/>
              </a:rPr>
              <a:t>so they can be repeated. No</a:t>
            </a:r>
          </a:p>
          <a:p>
            <a:r>
              <a:rPr lang="en-US" sz="1200" kern="1200" dirty="0" smtClean="0">
                <a:solidFill>
                  <a:schemeClr val="tx1"/>
                </a:solidFill>
                <a:effectLst/>
                <a:latin typeface="+mn-lt"/>
                <a:ea typeface="+mn-ea"/>
                <a:cs typeface="+mn-cs"/>
              </a:rPr>
              <a:t>specific analyst role exists; it</a:t>
            </a:r>
          </a:p>
          <a:p>
            <a:r>
              <a:rPr lang="en-US" sz="1200" kern="1200" dirty="0" smtClean="0">
                <a:solidFill>
                  <a:schemeClr val="tx1"/>
                </a:solidFill>
                <a:effectLst/>
                <a:latin typeface="+mn-lt"/>
                <a:ea typeface="+mn-ea"/>
                <a:cs typeface="+mn-cs"/>
              </a:rPr>
              <a:t>is something that is done by</a:t>
            </a:r>
          </a:p>
          <a:p>
            <a:r>
              <a:rPr lang="en-US" sz="1200" kern="1200" dirty="0" smtClean="0">
                <a:solidFill>
                  <a:schemeClr val="tx1"/>
                </a:solidFill>
                <a:effectLst/>
                <a:latin typeface="+mn-lt"/>
                <a:ea typeface="+mn-ea"/>
                <a:cs typeface="+mn-cs"/>
              </a:rPr>
              <a:t>members of the HR team.</a:t>
            </a:r>
          </a:p>
          <a:p>
            <a:r>
              <a:rPr lang="en-US" sz="1200" kern="1200" dirty="0" smtClean="0">
                <a:solidFill>
                  <a:schemeClr val="tx1"/>
                </a:solidFill>
                <a:effectLst/>
                <a:latin typeface="+mn-lt"/>
                <a:ea typeface="+mn-ea"/>
                <a:cs typeface="+mn-cs"/>
              </a:rPr>
              <a:t> • Defined: HR analytics is a role</a:t>
            </a:r>
          </a:p>
          <a:p>
            <a:r>
              <a:rPr lang="en-US" sz="1200" kern="1200" dirty="0" smtClean="0">
                <a:solidFill>
                  <a:schemeClr val="tx1"/>
                </a:solidFill>
                <a:effectLst/>
                <a:latin typeface="+mn-lt"/>
                <a:ea typeface="+mn-ea"/>
                <a:cs typeface="+mn-cs"/>
              </a:rPr>
              <a:t>and/or activity in the HR team,</a:t>
            </a:r>
          </a:p>
          <a:p>
            <a:r>
              <a:rPr lang="en-US" sz="1200" kern="1200" dirty="0" smtClean="0">
                <a:solidFill>
                  <a:schemeClr val="tx1"/>
                </a:solidFill>
                <a:effectLst/>
                <a:latin typeface="+mn-lt"/>
                <a:ea typeface="+mn-ea"/>
                <a:cs typeface="+mn-cs"/>
              </a:rPr>
              <a:t>and the process of developing</a:t>
            </a:r>
          </a:p>
          <a:p>
            <a:r>
              <a:rPr lang="en-US" sz="1200" kern="1200" dirty="0" smtClean="0">
                <a:solidFill>
                  <a:schemeClr val="tx1"/>
                </a:solidFill>
                <a:effectLst/>
                <a:latin typeface="+mn-lt"/>
                <a:ea typeface="+mn-ea"/>
                <a:cs typeface="+mn-cs"/>
              </a:rPr>
              <a:t>and running analytics is well</a:t>
            </a:r>
          </a:p>
          <a:p>
            <a:r>
              <a:rPr lang="en-US" sz="1200" kern="1200" dirty="0" smtClean="0">
                <a:solidFill>
                  <a:schemeClr val="tx1"/>
                </a:solidFill>
                <a:effectLst/>
                <a:latin typeface="+mn-lt"/>
                <a:ea typeface="+mn-ea"/>
                <a:cs typeface="+mn-cs"/>
              </a:rPr>
              <a:t>documented and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There aren’t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metrics</a:t>
            </a:r>
          </a:p>
          <a:p>
            <a:r>
              <a:rPr lang="en-US" sz="1200" kern="1200" dirty="0" smtClean="0">
                <a:solidFill>
                  <a:schemeClr val="tx1"/>
                </a:solidFill>
                <a:effectLst/>
                <a:latin typeface="+mn-lt"/>
                <a:ea typeface="+mn-ea"/>
                <a:cs typeface="+mn-cs"/>
              </a:rPr>
              <a:t>across the business, but HR</a:t>
            </a:r>
          </a:p>
          <a:p>
            <a:r>
              <a:rPr lang="en-US" sz="1200" kern="1200" dirty="0" smtClean="0">
                <a:solidFill>
                  <a:schemeClr val="tx1"/>
                </a:solidFill>
                <a:effectLst/>
                <a:latin typeface="+mn-lt"/>
                <a:ea typeface="+mn-ea"/>
                <a:cs typeface="+mn-cs"/>
              </a:rPr>
              <a:t>is able to use its own data to</a:t>
            </a:r>
          </a:p>
          <a:p>
            <a:r>
              <a:rPr lang="en-US" sz="1200" kern="1200" dirty="0" smtClean="0">
                <a:solidFill>
                  <a:schemeClr val="tx1"/>
                </a:solidFill>
                <a:effectLst/>
                <a:latin typeface="+mn-lt"/>
                <a:ea typeface="+mn-ea"/>
                <a:cs typeface="+mn-cs"/>
              </a:rPr>
              <a:t>answer queries and run analytics.</a:t>
            </a:r>
          </a:p>
          <a:p>
            <a:r>
              <a:rPr lang="en-US" sz="1200" kern="1200" dirty="0" smtClean="0">
                <a:solidFill>
                  <a:schemeClr val="tx1"/>
                </a:solidFill>
                <a:effectLst/>
                <a:latin typeface="+mn-lt"/>
                <a:ea typeface="+mn-ea"/>
                <a:cs typeface="+mn-cs"/>
              </a:rPr>
              <a:t> • Managed: HR analytics team has</a:t>
            </a:r>
          </a:p>
          <a:p>
            <a:r>
              <a:rPr lang="en-US" sz="1200" kern="1200" dirty="0" smtClean="0">
                <a:solidFill>
                  <a:schemeClr val="tx1"/>
                </a:solidFill>
                <a:effectLst/>
                <a:latin typeface="+mn-lt"/>
                <a:ea typeface="+mn-ea"/>
                <a:cs typeface="+mn-cs"/>
              </a:rPr>
              <a:t>developed standard measures</a:t>
            </a:r>
          </a:p>
          <a:p>
            <a:r>
              <a:rPr lang="en-US" sz="1200" kern="1200" dirty="0" smtClean="0">
                <a:solidFill>
                  <a:schemeClr val="tx1"/>
                </a:solidFill>
                <a:effectLst/>
                <a:latin typeface="+mn-lt"/>
                <a:ea typeface="+mn-ea"/>
                <a:cs typeface="+mn-cs"/>
              </a:rPr>
              <a:t>and metrics which have been</a:t>
            </a:r>
          </a:p>
          <a:p>
            <a:r>
              <a:rPr lang="en-US" sz="1200" kern="1200" dirty="0" smtClean="0">
                <a:solidFill>
                  <a:schemeClr val="tx1"/>
                </a:solidFill>
                <a:effectLst/>
                <a:latin typeface="+mn-lt"/>
                <a:ea typeface="+mn-ea"/>
                <a:cs typeface="+mn-cs"/>
              </a:rPr>
              <a:t>agreed internally. A management</a:t>
            </a:r>
          </a:p>
          <a:p>
            <a:r>
              <a:rPr lang="en-US" sz="1200" kern="1200" dirty="0" smtClean="0">
                <a:solidFill>
                  <a:schemeClr val="tx1"/>
                </a:solidFill>
                <a:effectLst/>
                <a:latin typeface="+mn-lt"/>
                <a:ea typeface="+mn-ea"/>
                <a:cs typeface="+mn-cs"/>
              </a:rPr>
              <a:t>and governance role is in place</a:t>
            </a:r>
          </a:p>
          <a:p>
            <a:r>
              <a:rPr lang="en-US" sz="1200" kern="1200" dirty="0" smtClean="0">
                <a:solidFill>
                  <a:schemeClr val="tx1"/>
                </a:solidFill>
                <a:effectLst/>
                <a:latin typeface="+mn-lt"/>
                <a:ea typeface="+mn-ea"/>
                <a:cs typeface="+mn-cs"/>
              </a:rPr>
              <a:t>to ensure that analytics is</a:t>
            </a:r>
          </a:p>
          <a:p>
            <a:r>
              <a:rPr lang="en-US" sz="1200" kern="1200" dirty="0" smtClean="0">
                <a:solidFill>
                  <a:schemeClr val="tx1"/>
                </a:solidFill>
                <a:effectLst/>
                <a:latin typeface="+mn-lt"/>
                <a:ea typeface="+mn-ea"/>
                <a:cs typeface="+mn-cs"/>
              </a:rPr>
              <a:t>business-focused and robust.</a:t>
            </a:r>
          </a:p>
          <a:p>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Optimising</a:t>
            </a:r>
            <a:r>
              <a:rPr lang="en-US" sz="1200" kern="1200" dirty="0" smtClean="0">
                <a:solidFill>
                  <a:schemeClr val="tx1"/>
                </a:solidFill>
                <a:effectLst/>
                <a:latin typeface="+mn-lt"/>
                <a:ea typeface="+mn-ea"/>
                <a:cs typeface="+mn-cs"/>
              </a:rPr>
              <a:t>: analytics is</a:t>
            </a:r>
          </a:p>
          <a:p>
            <a:r>
              <a:rPr lang="en-US" sz="1200" kern="1200" dirty="0" smtClean="0">
                <a:solidFill>
                  <a:schemeClr val="tx1"/>
                </a:solidFill>
                <a:effectLst/>
                <a:latin typeface="+mn-lt"/>
                <a:ea typeface="+mn-ea"/>
                <a:cs typeface="+mn-cs"/>
              </a:rPr>
              <a:t>increasingly predictive, and is</a:t>
            </a:r>
          </a:p>
          <a:p>
            <a:r>
              <a:rPr lang="en-US" sz="1200" kern="1200" dirty="0" smtClean="0">
                <a:solidFill>
                  <a:schemeClr val="tx1"/>
                </a:solidFill>
                <a:effectLst/>
                <a:latin typeface="+mn-lt"/>
                <a:ea typeface="+mn-ea"/>
                <a:cs typeface="+mn-cs"/>
              </a:rPr>
              <a:t>being used to inform both HR</a:t>
            </a:r>
          </a:p>
          <a:p>
            <a:r>
              <a:rPr lang="en-US" sz="1200" kern="1200" dirty="0" smtClean="0">
                <a:solidFill>
                  <a:schemeClr val="tx1"/>
                </a:solidFill>
                <a:effectLst/>
                <a:latin typeface="+mn-lt"/>
                <a:ea typeface="+mn-ea"/>
                <a:cs typeface="+mn-cs"/>
              </a:rPr>
              <a:t>and business strategy, including</a:t>
            </a:r>
          </a:p>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optimisation</a:t>
            </a:r>
            <a:r>
              <a:rPr lang="en-US" sz="1200" kern="1200" dirty="0" smtClean="0">
                <a:solidFill>
                  <a:schemeClr val="tx1"/>
                </a:solidFill>
                <a:effectLst/>
                <a:latin typeface="+mn-lt"/>
                <a:ea typeface="+mn-ea"/>
                <a:cs typeface="+mn-cs"/>
              </a:rPr>
              <a:t> of business</a:t>
            </a:r>
          </a:p>
          <a:p>
            <a:r>
              <a:rPr lang="en-US" sz="1200" kern="1200" dirty="0" smtClean="0">
                <a:solidFill>
                  <a:schemeClr val="tx1"/>
                </a:solidFill>
                <a:effectLst/>
                <a:latin typeface="+mn-lt"/>
                <a:ea typeface="+mn-ea"/>
                <a:cs typeface="+mn-cs"/>
              </a:rPr>
              <a:t>and people/HR processes. HR</a:t>
            </a:r>
          </a:p>
          <a:p>
            <a:r>
              <a:rPr lang="en-US" sz="1200" kern="1200" dirty="0" smtClean="0">
                <a:solidFill>
                  <a:schemeClr val="tx1"/>
                </a:solidFill>
                <a:effectLst/>
                <a:latin typeface="+mn-lt"/>
                <a:ea typeface="+mn-ea"/>
                <a:cs typeface="+mn-cs"/>
              </a:rPr>
              <a:t>data is used to drive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8</a:t>
            </a:fld>
            <a:endParaRPr lang="en-GB"/>
          </a:p>
        </p:txBody>
      </p:sp>
    </p:spTree>
    <p:extLst>
      <p:ext uri="{BB962C8B-B14F-4D97-AF65-F5344CB8AC3E}">
        <p14:creationId xmlns:p14="http://schemas.microsoft.com/office/powerpoint/2010/main" val="37555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HR….Andrew has supported us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9</a:t>
            </a:fld>
            <a:endParaRPr lang="en-GB"/>
          </a:p>
        </p:txBody>
      </p:sp>
    </p:spTree>
    <p:extLst>
      <p:ext uri="{BB962C8B-B14F-4D97-AF65-F5344CB8AC3E}">
        <p14:creationId xmlns:p14="http://schemas.microsoft.com/office/powerpoint/2010/main" val="2544136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HR….Andrew has supported us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10</a:t>
            </a:fld>
            <a:endParaRPr lang="en-GB"/>
          </a:p>
        </p:txBody>
      </p:sp>
    </p:spTree>
    <p:extLst>
      <p:ext uri="{BB962C8B-B14F-4D97-AF65-F5344CB8AC3E}">
        <p14:creationId xmlns:p14="http://schemas.microsoft.com/office/powerpoint/2010/main" val="2024437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HR….Andrew has supported us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11</a:t>
            </a:fld>
            <a:endParaRPr lang="en-GB"/>
          </a:p>
        </p:txBody>
      </p:sp>
    </p:spTree>
    <p:extLst>
      <p:ext uri="{BB962C8B-B14F-4D97-AF65-F5344CB8AC3E}">
        <p14:creationId xmlns:p14="http://schemas.microsoft.com/office/powerpoint/2010/main" val="600702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HR….Andrew has supported us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12</a:t>
            </a:fld>
            <a:endParaRPr lang="en-GB"/>
          </a:p>
        </p:txBody>
      </p:sp>
    </p:spTree>
    <p:extLst>
      <p:ext uri="{BB962C8B-B14F-4D97-AF65-F5344CB8AC3E}">
        <p14:creationId xmlns:p14="http://schemas.microsoft.com/office/powerpoint/2010/main" val="1260514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HR….Andrew has supported us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13</a:t>
            </a:fld>
            <a:endParaRPr lang="en-GB"/>
          </a:p>
        </p:txBody>
      </p:sp>
    </p:spTree>
    <p:extLst>
      <p:ext uri="{BB962C8B-B14F-4D97-AF65-F5344CB8AC3E}">
        <p14:creationId xmlns:p14="http://schemas.microsoft.com/office/powerpoint/2010/main" val="1491766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The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baseline="0" dirty="0"/>
              <a:t>We had to readapt how we conducted HR….Andrew has supported us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baseline="0" dirty="0"/>
              <a:t>Move from gut-feeling to decisions being made on data – we have so much of it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We have started asking the right questions and using the insights to drive the decisions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GB" sz="1200" b="0" u="none" baseline="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b="0" u="none" baseline="0" dirty="0"/>
              <a:t>But we are sensitive to the unintended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baseline="0" dirty="0"/>
              <a:t>EXAMPLE - Employee Segmentation and Engagement (across Rank):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PRIDE project (People, Recruitment, Inclusion, Diversity, Engagement)…..7.8% of the workforce were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Segmented the workforce into 5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Balancers: 33%</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a:t>
            </a:r>
            <a:r>
              <a:rPr lang="en-GB" sz="1200" b="0" u="none" baseline="0" dirty="0" err="1"/>
              <a:t>Progressors</a:t>
            </a:r>
            <a:r>
              <a:rPr lang="en-GB" sz="1200" b="0" u="none" baseline="0" dirty="0"/>
              <a:t>: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Essential Seekers: 20%</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Friends: 19%</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b="0" u="none" baseline="0" dirty="0"/>
              <a:t>The Believers: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SAY SOMETHING ABOUT EACH OF THEM…..BUT CREATED THE STRAP LINE: “Where Everyone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 Now implementing interventions that appeal to each of theses groups</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baseline="0" dirty="0"/>
              <a:t>BUT </a:t>
            </a:r>
            <a:r>
              <a:rPr lang="en-GB" sz="1200" b="1" u="none" baseline="0" dirty="0"/>
              <a:t>we are at the start of our journey…..we need to work with people like Andrew to continually to review and really harness the value of data and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a:t>HAND OVER TO ANDREW SO THAT HE CAN SPEAK ABOUT HOW TO MOVE YOUR OWN HR FUNCION CAN MAKE THE TRANSITION AND WHAT TO THINK ABOUT</a:t>
            </a: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14</a:t>
            </a:fld>
            <a:endParaRPr lang="en-GB"/>
          </a:p>
        </p:txBody>
      </p:sp>
    </p:spTree>
    <p:extLst>
      <p:ext uri="{BB962C8B-B14F-4D97-AF65-F5344CB8AC3E}">
        <p14:creationId xmlns:p14="http://schemas.microsoft.com/office/powerpoint/2010/main" val="2045322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 Initial: HR teams answer </a:t>
            </a:r>
            <a:r>
              <a:rPr lang="en-US" sz="1200" kern="1200" dirty="0" err="1" smtClean="0">
                <a:solidFill>
                  <a:schemeClr val="tx1"/>
                </a:solidFill>
                <a:effectLst/>
                <a:latin typeface="+mn-lt"/>
                <a:ea typeface="+mn-ea"/>
                <a:cs typeface="+mn-cs"/>
              </a:rPr>
              <a:t>oneoff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queries as and when they</a:t>
            </a:r>
          </a:p>
          <a:p>
            <a:r>
              <a:rPr lang="en-US" sz="1200" kern="1200" dirty="0" smtClean="0">
                <a:solidFill>
                  <a:schemeClr val="tx1"/>
                </a:solidFill>
                <a:effectLst/>
                <a:latin typeface="+mn-lt"/>
                <a:ea typeface="+mn-ea"/>
                <a:cs typeface="+mn-cs"/>
              </a:rPr>
              <a:t>happen, or to ‘fix’ something</a:t>
            </a:r>
          </a:p>
          <a:p>
            <a:r>
              <a:rPr lang="en-US" sz="1200" kern="1200" dirty="0" smtClean="0">
                <a:solidFill>
                  <a:schemeClr val="tx1"/>
                </a:solidFill>
                <a:effectLst/>
                <a:latin typeface="+mn-lt"/>
                <a:ea typeface="+mn-ea"/>
                <a:cs typeface="+mn-cs"/>
              </a:rPr>
              <a:t>with HR data, but no process is</a:t>
            </a:r>
          </a:p>
          <a:p>
            <a:r>
              <a:rPr lang="en-US" sz="1200" kern="1200" dirty="0" smtClean="0">
                <a:solidFill>
                  <a:schemeClr val="tx1"/>
                </a:solidFill>
                <a:effectLst/>
                <a:latin typeface="+mn-lt"/>
                <a:ea typeface="+mn-ea"/>
                <a:cs typeface="+mn-cs"/>
              </a:rPr>
              <a:t>documented. The terms analytics</a:t>
            </a:r>
          </a:p>
          <a:p>
            <a:r>
              <a:rPr lang="en-US" sz="1200" kern="1200" dirty="0" smtClean="0">
                <a:solidFill>
                  <a:schemeClr val="tx1"/>
                </a:solidFill>
                <a:effectLst/>
                <a:latin typeface="+mn-lt"/>
                <a:ea typeface="+mn-ea"/>
                <a:cs typeface="+mn-cs"/>
              </a:rPr>
              <a:t>or data probably aren’t used,</a:t>
            </a:r>
          </a:p>
          <a:p>
            <a:r>
              <a:rPr lang="en-US" sz="1200" kern="1200" dirty="0" smtClean="0">
                <a:solidFill>
                  <a:schemeClr val="tx1"/>
                </a:solidFill>
                <a:effectLst/>
                <a:latin typeface="+mn-lt"/>
                <a:ea typeface="+mn-ea"/>
                <a:cs typeface="+mn-cs"/>
              </a:rPr>
              <a:t>and there are no specific data or</a:t>
            </a:r>
          </a:p>
          <a:p>
            <a:r>
              <a:rPr lang="en-US" sz="1200" kern="1200" dirty="0" smtClean="0">
                <a:solidFill>
                  <a:schemeClr val="tx1"/>
                </a:solidFill>
                <a:effectLst/>
                <a:latin typeface="+mn-lt"/>
                <a:ea typeface="+mn-ea"/>
                <a:cs typeface="+mn-cs"/>
              </a:rPr>
              <a:t>analytics capabilities embedded</a:t>
            </a:r>
          </a:p>
          <a:p>
            <a:r>
              <a:rPr lang="en-US" sz="1200" kern="1200" dirty="0" smtClean="0">
                <a:solidFill>
                  <a:schemeClr val="tx1"/>
                </a:solidFill>
                <a:effectLst/>
                <a:latin typeface="+mn-lt"/>
                <a:ea typeface="+mn-ea"/>
                <a:cs typeface="+mn-cs"/>
              </a:rPr>
              <a:t>in HR teams.</a:t>
            </a:r>
          </a:p>
          <a:p>
            <a:r>
              <a:rPr lang="en-US" sz="1200" kern="1200" dirty="0" smtClean="0">
                <a:solidFill>
                  <a:schemeClr val="tx1"/>
                </a:solidFill>
                <a:effectLst/>
                <a:latin typeface="+mn-lt"/>
                <a:ea typeface="+mn-ea"/>
                <a:cs typeface="+mn-cs"/>
              </a:rPr>
              <a:t> • Repeatable: HR teams have</a:t>
            </a:r>
          </a:p>
          <a:p>
            <a:r>
              <a:rPr lang="en-US" sz="1200" kern="1200" dirty="0" smtClean="0">
                <a:solidFill>
                  <a:schemeClr val="tx1"/>
                </a:solidFill>
                <a:effectLst/>
                <a:latin typeface="+mn-lt"/>
                <a:ea typeface="+mn-ea"/>
                <a:cs typeface="+mn-cs"/>
              </a:rPr>
              <a:t>a process in place to run</a:t>
            </a:r>
          </a:p>
          <a:p>
            <a:r>
              <a:rPr lang="en-US" sz="1200" kern="1200" dirty="0" smtClean="0">
                <a:solidFill>
                  <a:schemeClr val="tx1"/>
                </a:solidFill>
                <a:effectLst/>
                <a:latin typeface="+mn-lt"/>
                <a:ea typeface="+mn-ea"/>
                <a:cs typeface="+mn-cs"/>
              </a:rPr>
              <a:t>analytics, and document queries</a:t>
            </a:r>
          </a:p>
          <a:p>
            <a:r>
              <a:rPr lang="en-US" sz="1200" kern="1200" dirty="0" smtClean="0">
                <a:solidFill>
                  <a:schemeClr val="tx1"/>
                </a:solidFill>
                <a:effectLst/>
                <a:latin typeface="+mn-lt"/>
                <a:ea typeface="+mn-ea"/>
                <a:cs typeface="+mn-cs"/>
              </a:rPr>
              <a:t>so they can be repeated. No</a:t>
            </a:r>
          </a:p>
          <a:p>
            <a:r>
              <a:rPr lang="en-US" sz="1200" kern="1200" dirty="0" smtClean="0">
                <a:solidFill>
                  <a:schemeClr val="tx1"/>
                </a:solidFill>
                <a:effectLst/>
                <a:latin typeface="+mn-lt"/>
                <a:ea typeface="+mn-ea"/>
                <a:cs typeface="+mn-cs"/>
              </a:rPr>
              <a:t>specific analyst role exists; it</a:t>
            </a:r>
          </a:p>
          <a:p>
            <a:r>
              <a:rPr lang="en-US" sz="1200" kern="1200" dirty="0" smtClean="0">
                <a:solidFill>
                  <a:schemeClr val="tx1"/>
                </a:solidFill>
                <a:effectLst/>
                <a:latin typeface="+mn-lt"/>
                <a:ea typeface="+mn-ea"/>
                <a:cs typeface="+mn-cs"/>
              </a:rPr>
              <a:t>is something that is done by</a:t>
            </a:r>
          </a:p>
          <a:p>
            <a:r>
              <a:rPr lang="en-US" sz="1200" kern="1200" dirty="0" smtClean="0">
                <a:solidFill>
                  <a:schemeClr val="tx1"/>
                </a:solidFill>
                <a:effectLst/>
                <a:latin typeface="+mn-lt"/>
                <a:ea typeface="+mn-ea"/>
                <a:cs typeface="+mn-cs"/>
              </a:rPr>
              <a:t>members of the HR team.</a:t>
            </a:r>
          </a:p>
          <a:p>
            <a:r>
              <a:rPr lang="en-US" sz="1200" kern="1200" dirty="0" smtClean="0">
                <a:solidFill>
                  <a:schemeClr val="tx1"/>
                </a:solidFill>
                <a:effectLst/>
                <a:latin typeface="+mn-lt"/>
                <a:ea typeface="+mn-ea"/>
                <a:cs typeface="+mn-cs"/>
              </a:rPr>
              <a:t> • Defined: HR analytics is a role</a:t>
            </a:r>
          </a:p>
          <a:p>
            <a:r>
              <a:rPr lang="en-US" sz="1200" kern="1200" dirty="0" smtClean="0">
                <a:solidFill>
                  <a:schemeClr val="tx1"/>
                </a:solidFill>
                <a:effectLst/>
                <a:latin typeface="+mn-lt"/>
                <a:ea typeface="+mn-ea"/>
                <a:cs typeface="+mn-cs"/>
              </a:rPr>
              <a:t>and/or activity in the HR team,</a:t>
            </a:r>
          </a:p>
          <a:p>
            <a:r>
              <a:rPr lang="en-US" sz="1200" kern="1200" dirty="0" smtClean="0">
                <a:solidFill>
                  <a:schemeClr val="tx1"/>
                </a:solidFill>
                <a:effectLst/>
                <a:latin typeface="+mn-lt"/>
                <a:ea typeface="+mn-ea"/>
                <a:cs typeface="+mn-cs"/>
              </a:rPr>
              <a:t>and the process of developing</a:t>
            </a:r>
          </a:p>
          <a:p>
            <a:r>
              <a:rPr lang="en-US" sz="1200" kern="1200" dirty="0" smtClean="0">
                <a:solidFill>
                  <a:schemeClr val="tx1"/>
                </a:solidFill>
                <a:effectLst/>
                <a:latin typeface="+mn-lt"/>
                <a:ea typeface="+mn-ea"/>
                <a:cs typeface="+mn-cs"/>
              </a:rPr>
              <a:t>and running analytics is well</a:t>
            </a:r>
          </a:p>
          <a:p>
            <a:r>
              <a:rPr lang="en-US" sz="1200" kern="1200" dirty="0" smtClean="0">
                <a:solidFill>
                  <a:schemeClr val="tx1"/>
                </a:solidFill>
                <a:effectLst/>
                <a:latin typeface="+mn-lt"/>
                <a:ea typeface="+mn-ea"/>
                <a:cs typeface="+mn-cs"/>
              </a:rPr>
              <a:t>documented and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There aren’t </a:t>
            </a:r>
            <a:r>
              <a:rPr lang="en-US" sz="1200" kern="1200" dirty="0" err="1" smtClean="0">
                <a:solidFill>
                  <a:schemeClr val="tx1"/>
                </a:solidFill>
                <a:effectLst/>
                <a:latin typeface="+mn-lt"/>
                <a:ea typeface="+mn-ea"/>
                <a:cs typeface="+mn-cs"/>
              </a:rPr>
              <a:t>standardised</a:t>
            </a:r>
            <a:r>
              <a:rPr lang="en-US" sz="1200" kern="1200" dirty="0" smtClean="0">
                <a:solidFill>
                  <a:schemeClr val="tx1"/>
                </a:solidFill>
                <a:effectLst/>
                <a:latin typeface="+mn-lt"/>
                <a:ea typeface="+mn-ea"/>
                <a:cs typeface="+mn-cs"/>
              </a:rPr>
              <a:t> metrics</a:t>
            </a:r>
          </a:p>
          <a:p>
            <a:r>
              <a:rPr lang="en-US" sz="1200" kern="1200" dirty="0" smtClean="0">
                <a:solidFill>
                  <a:schemeClr val="tx1"/>
                </a:solidFill>
                <a:effectLst/>
                <a:latin typeface="+mn-lt"/>
                <a:ea typeface="+mn-ea"/>
                <a:cs typeface="+mn-cs"/>
              </a:rPr>
              <a:t>across the business, but HR</a:t>
            </a:r>
          </a:p>
          <a:p>
            <a:r>
              <a:rPr lang="en-US" sz="1200" kern="1200" dirty="0" smtClean="0">
                <a:solidFill>
                  <a:schemeClr val="tx1"/>
                </a:solidFill>
                <a:effectLst/>
                <a:latin typeface="+mn-lt"/>
                <a:ea typeface="+mn-ea"/>
                <a:cs typeface="+mn-cs"/>
              </a:rPr>
              <a:t>is able to use its own data to</a:t>
            </a:r>
          </a:p>
          <a:p>
            <a:r>
              <a:rPr lang="en-US" sz="1200" kern="1200" dirty="0" smtClean="0">
                <a:solidFill>
                  <a:schemeClr val="tx1"/>
                </a:solidFill>
                <a:effectLst/>
                <a:latin typeface="+mn-lt"/>
                <a:ea typeface="+mn-ea"/>
                <a:cs typeface="+mn-cs"/>
              </a:rPr>
              <a:t>answer queries and run analytics.</a:t>
            </a:r>
          </a:p>
          <a:p>
            <a:r>
              <a:rPr lang="en-US" sz="1200" kern="1200" dirty="0" smtClean="0">
                <a:solidFill>
                  <a:schemeClr val="tx1"/>
                </a:solidFill>
                <a:effectLst/>
                <a:latin typeface="+mn-lt"/>
                <a:ea typeface="+mn-ea"/>
                <a:cs typeface="+mn-cs"/>
              </a:rPr>
              <a:t> • Managed: HR analytics team has</a:t>
            </a:r>
          </a:p>
          <a:p>
            <a:r>
              <a:rPr lang="en-US" sz="1200" kern="1200" dirty="0" smtClean="0">
                <a:solidFill>
                  <a:schemeClr val="tx1"/>
                </a:solidFill>
                <a:effectLst/>
                <a:latin typeface="+mn-lt"/>
                <a:ea typeface="+mn-ea"/>
                <a:cs typeface="+mn-cs"/>
              </a:rPr>
              <a:t>developed standard measures</a:t>
            </a:r>
          </a:p>
          <a:p>
            <a:r>
              <a:rPr lang="en-US" sz="1200" kern="1200" dirty="0" smtClean="0">
                <a:solidFill>
                  <a:schemeClr val="tx1"/>
                </a:solidFill>
                <a:effectLst/>
                <a:latin typeface="+mn-lt"/>
                <a:ea typeface="+mn-ea"/>
                <a:cs typeface="+mn-cs"/>
              </a:rPr>
              <a:t>and metrics which have been</a:t>
            </a:r>
          </a:p>
          <a:p>
            <a:r>
              <a:rPr lang="en-US" sz="1200" kern="1200" dirty="0" smtClean="0">
                <a:solidFill>
                  <a:schemeClr val="tx1"/>
                </a:solidFill>
                <a:effectLst/>
                <a:latin typeface="+mn-lt"/>
                <a:ea typeface="+mn-ea"/>
                <a:cs typeface="+mn-cs"/>
              </a:rPr>
              <a:t>agreed internally. A management</a:t>
            </a:r>
          </a:p>
          <a:p>
            <a:r>
              <a:rPr lang="en-US" sz="1200" kern="1200" dirty="0" smtClean="0">
                <a:solidFill>
                  <a:schemeClr val="tx1"/>
                </a:solidFill>
                <a:effectLst/>
                <a:latin typeface="+mn-lt"/>
                <a:ea typeface="+mn-ea"/>
                <a:cs typeface="+mn-cs"/>
              </a:rPr>
              <a:t>and governance role is in place</a:t>
            </a:r>
          </a:p>
          <a:p>
            <a:r>
              <a:rPr lang="en-US" sz="1200" kern="1200" dirty="0" smtClean="0">
                <a:solidFill>
                  <a:schemeClr val="tx1"/>
                </a:solidFill>
                <a:effectLst/>
                <a:latin typeface="+mn-lt"/>
                <a:ea typeface="+mn-ea"/>
                <a:cs typeface="+mn-cs"/>
              </a:rPr>
              <a:t>to ensure that analytics is</a:t>
            </a:r>
          </a:p>
          <a:p>
            <a:r>
              <a:rPr lang="en-US" sz="1200" kern="1200" dirty="0" smtClean="0">
                <a:solidFill>
                  <a:schemeClr val="tx1"/>
                </a:solidFill>
                <a:effectLst/>
                <a:latin typeface="+mn-lt"/>
                <a:ea typeface="+mn-ea"/>
                <a:cs typeface="+mn-cs"/>
              </a:rPr>
              <a:t>business-focused and robust.</a:t>
            </a:r>
          </a:p>
          <a:p>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Optimising</a:t>
            </a:r>
            <a:r>
              <a:rPr lang="en-US" sz="1200" kern="1200" dirty="0" smtClean="0">
                <a:solidFill>
                  <a:schemeClr val="tx1"/>
                </a:solidFill>
                <a:effectLst/>
                <a:latin typeface="+mn-lt"/>
                <a:ea typeface="+mn-ea"/>
                <a:cs typeface="+mn-cs"/>
              </a:rPr>
              <a:t>: analytics is</a:t>
            </a:r>
          </a:p>
          <a:p>
            <a:r>
              <a:rPr lang="en-US" sz="1200" kern="1200" dirty="0" smtClean="0">
                <a:solidFill>
                  <a:schemeClr val="tx1"/>
                </a:solidFill>
                <a:effectLst/>
                <a:latin typeface="+mn-lt"/>
                <a:ea typeface="+mn-ea"/>
                <a:cs typeface="+mn-cs"/>
              </a:rPr>
              <a:t>increasingly predictive, and is</a:t>
            </a:r>
          </a:p>
          <a:p>
            <a:r>
              <a:rPr lang="en-US" sz="1200" kern="1200" dirty="0" smtClean="0">
                <a:solidFill>
                  <a:schemeClr val="tx1"/>
                </a:solidFill>
                <a:effectLst/>
                <a:latin typeface="+mn-lt"/>
                <a:ea typeface="+mn-ea"/>
                <a:cs typeface="+mn-cs"/>
              </a:rPr>
              <a:t>being used to inform both HR</a:t>
            </a:r>
          </a:p>
          <a:p>
            <a:r>
              <a:rPr lang="en-US" sz="1200" kern="1200" dirty="0" smtClean="0">
                <a:solidFill>
                  <a:schemeClr val="tx1"/>
                </a:solidFill>
                <a:effectLst/>
                <a:latin typeface="+mn-lt"/>
                <a:ea typeface="+mn-ea"/>
                <a:cs typeface="+mn-cs"/>
              </a:rPr>
              <a:t>and business strategy, including</a:t>
            </a:r>
          </a:p>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optimisation</a:t>
            </a:r>
            <a:r>
              <a:rPr lang="en-US" sz="1200" kern="1200" dirty="0" smtClean="0">
                <a:solidFill>
                  <a:schemeClr val="tx1"/>
                </a:solidFill>
                <a:effectLst/>
                <a:latin typeface="+mn-lt"/>
                <a:ea typeface="+mn-ea"/>
                <a:cs typeface="+mn-cs"/>
              </a:rPr>
              <a:t> of business</a:t>
            </a:r>
          </a:p>
          <a:p>
            <a:r>
              <a:rPr lang="en-US" sz="1200" kern="1200" dirty="0" smtClean="0">
                <a:solidFill>
                  <a:schemeClr val="tx1"/>
                </a:solidFill>
                <a:effectLst/>
                <a:latin typeface="+mn-lt"/>
                <a:ea typeface="+mn-ea"/>
                <a:cs typeface="+mn-cs"/>
              </a:rPr>
              <a:t>and people/HR processes. HR</a:t>
            </a:r>
          </a:p>
          <a:p>
            <a:r>
              <a:rPr lang="en-US" sz="1200" kern="1200" dirty="0" smtClean="0">
                <a:solidFill>
                  <a:schemeClr val="tx1"/>
                </a:solidFill>
                <a:effectLst/>
                <a:latin typeface="+mn-lt"/>
                <a:ea typeface="+mn-ea"/>
                <a:cs typeface="+mn-cs"/>
              </a:rPr>
              <a:t>data is used to drive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u="none" dirty="0"/>
          </a:p>
        </p:txBody>
      </p:sp>
      <p:sp>
        <p:nvSpPr>
          <p:cNvPr id="4" name="Slide Number Placeholder 3"/>
          <p:cNvSpPr>
            <a:spLocks noGrp="1"/>
          </p:cNvSpPr>
          <p:nvPr>
            <p:ph type="sldNum" sz="quarter" idx="10"/>
          </p:nvPr>
        </p:nvSpPr>
        <p:spPr/>
        <p:txBody>
          <a:bodyPr/>
          <a:lstStyle/>
          <a:p>
            <a:fld id="{7591388F-9F2D-4BD7-8F37-CA0802609D91}" type="slidenum">
              <a:rPr lang="en-GB" smtClean="0"/>
              <a:t>15</a:t>
            </a:fld>
            <a:endParaRPr lang="en-GB"/>
          </a:p>
        </p:txBody>
      </p:sp>
    </p:spTree>
    <p:extLst>
      <p:ext uri="{BB962C8B-B14F-4D97-AF65-F5344CB8AC3E}">
        <p14:creationId xmlns:p14="http://schemas.microsoft.com/office/powerpoint/2010/main" val="842937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91388F-9F2D-4BD7-8F37-CA0802609D91}" type="slidenum">
              <a:rPr lang="en-GB" smtClean="0"/>
              <a:t>16</a:t>
            </a:fld>
            <a:endParaRPr lang="en-GB"/>
          </a:p>
        </p:txBody>
      </p:sp>
    </p:spTree>
    <p:extLst>
      <p:ext uri="{BB962C8B-B14F-4D97-AF65-F5344CB8AC3E}">
        <p14:creationId xmlns:p14="http://schemas.microsoft.com/office/powerpoint/2010/main" val="1848061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97238" y="288925"/>
            <a:ext cx="13777913" cy="7750175"/>
          </a:xfrm>
        </p:spPr>
      </p:sp>
    </p:spTree>
    <p:extLst>
      <p:ext uri="{BB962C8B-B14F-4D97-AF65-F5344CB8AC3E}">
        <p14:creationId xmlns:p14="http://schemas.microsoft.com/office/powerpoint/2010/main" val="2923684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cap="none" baseline="0">
                <a:latin typeface="Arial" panose="020B0604020202020204" pitchFamily="34" charset="0"/>
                <a:cs typeface="Arial" panose="020B0604020202020204" pitchFamily="34" charset="0"/>
              </a:defRPr>
            </a:lvl1pPr>
          </a:lstStyle>
          <a:p>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D1D1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sz="1200">
                <a:solidFill>
                  <a:srgbClr val="1D1D1D"/>
                </a:solidFill>
              </a:defRPr>
            </a:lvl1pPr>
          </a:lstStyle>
          <a:p>
            <a:endParaRPr lang="en-GB" dirty="0"/>
          </a:p>
        </p:txBody>
      </p:sp>
      <p:sp>
        <p:nvSpPr>
          <p:cNvPr id="6" name="Slide Number Placeholder 5"/>
          <p:cNvSpPr>
            <a:spLocks noGrp="1"/>
          </p:cNvSpPr>
          <p:nvPr>
            <p:ph type="sldNum" sz="quarter" idx="12"/>
          </p:nvPr>
        </p:nvSpPr>
        <p:spPr>
          <a:xfrm>
            <a:off x="18862965" y="12727060"/>
            <a:ext cx="978026" cy="89873"/>
          </a:xfrm>
          <a:prstGeom prst="rect">
            <a:avLst/>
          </a:prstGeom>
        </p:spPr>
        <p:txBody>
          <a:bodyPr/>
          <a:lstStyle/>
          <a:p>
            <a:fld id="{C0A25726-DE04-45C1-AED9-3EC64A1BE70B}" type="slidenum">
              <a:rPr lang="en-GB" smtClean="0"/>
              <a:t>‹#›</a:t>
            </a:fld>
            <a:endParaRPr lang="en-GB" dirty="0"/>
          </a:p>
        </p:txBody>
      </p:sp>
      <p:sp>
        <p:nvSpPr>
          <p:cNvPr id="7" name="Rectangle 6"/>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Homepage"/>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407939" y="6317384"/>
            <a:ext cx="1433079" cy="46863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5"/>
          <p:cNvSpPr txBox="1">
            <a:spLocks/>
          </p:cNvSpPr>
          <p:nvPr userDrawn="1"/>
        </p:nvSpPr>
        <p:spPr>
          <a:xfrm>
            <a:off x="387927"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lang="en-GB" sz="1400" kern="1200" smtClean="0">
                <a:solidFill>
                  <a:srgbClr val="AC7220"/>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115588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endParaRPr lang="en-GB" dirty="0"/>
          </a:p>
        </p:txBody>
      </p:sp>
      <p:sp>
        <p:nvSpPr>
          <p:cNvPr id="3" name="Content Placeholder 2"/>
          <p:cNvSpPr>
            <a:spLocks noGrp="1"/>
          </p:cNvSpPr>
          <p:nvPr>
            <p:ph idx="1"/>
          </p:nvPr>
        </p:nvSpPr>
        <p:spPr/>
        <p:txBody>
          <a:bodyPr/>
          <a:lstStyle>
            <a:lvl1pPr>
              <a:defRPr>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3571702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Rectangle 6"/>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54556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8" name="Rectangle 7"/>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3848234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10" name="Rectangle 9"/>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lide Number Placeholder 5"/>
          <p:cNvSpPr>
            <a:spLocks noGrp="1"/>
          </p:cNvSpPr>
          <p:nvPr>
            <p:ph type="sldNum" sz="quarter" idx="12"/>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1127760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Rectangle 5"/>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118545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5" name="Rectangle 4"/>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610407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a:xfrm>
            <a:off x="4038600" y="6356350"/>
            <a:ext cx="4114800" cy="365125"/>
          </a:xfrm>
          <a:prstGeom prst="rect">
            <a:avLst/>
          </a:prstGeom>
        </p:spPr>
        <p:txBody>
          <a:bodyPr/>
          <a:lstStyle/>
          <a:p>
            <a:endParaRPr lang="en-GB" dirty="0"/>
          </a:p>
        </p:txBody>
      </p:sp>
      <p:sp>
        <p:nvSpPr>
          <p:cNvPr id="4"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1070684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8" name="Rectangle 7"/>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837257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8" name="Rectangle 7"/>
          <p:cNvSpPr/>
          <p:nvPr userDrawn="1"/>
        </p:nvSpPr>
        <p:spPr>
          <a:xfrm>
            <a:off x="387927" y="341745"/>
            <a:ext cx="11453091" cy="5865092"/>
          </a:xfrm>
          <a:prstGeom prst="rect">
            <a:avLst/>
          </a:prstGeom>
          <a:noFill/>
          <a:ln>
            <a:solidFill>
              <a:srgbClr val="AC7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7763793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2" descr="Homepage"/>
          <p:cNvPicPr>
            <a:picLocks noChangeAspect="1" noChangeArrowheads="1"/>
          </p:cNvPicPr>
          <p:nvPr userDrawn="1"/>
        </p:nvPicPr>
        <p:blipFill>
          <a:blip r:embed="rId12" cstate="email">
            <a:extLst>
              <a:ext uri="{28A0092B-C50C-407E-A947-70E740481C1C}">
                <a14:useLocalDpi xmlns:a14="http://schemas.microsoft.com/office/drawing/2010/main"/>
              </a:ext>
            </a:extLst>
          </a:blip>
          <a:srcRect/>
          <a:stretch>
            <a:fillRect/>
          </a:stretch>
        </p:blipFill>
        <p:spPr bwMode="auto">
          <a:xfrm>
            <a:off x="10407939" y="6317384"/>
            <a:ext cx="1433079" cy="4686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userDrawn="1"/>
        </p:nvSpPr>
        <p:spPr>
          <a:xfrm>
            <a:off x="3594100" y="6396957"/>
            <a:ext cx="5003800" cy="246221"/>
          </a:xfrm>
          <a:prstGeom prst="rect">
            <a:avLst/>
          </a:prstGeom>
          <a:noFill/>
        </p:spPr>
        <p:txBody>
          <a:bodyPr wrap="square" rtlCol="0">
            <a:spAutoFit/>
          </a:bodyPr>
          <a:lstStyle/>
          <a:p>
            <a:pPr algn="ctr"/>
            <a:r>
              <a:rPr lang="en-US" sz="1000" b="0" i="1" dirty="0">
                <a:latin typeface="Arial"/>
                <a:cs typeface="Arial"/>
              </a:rPr>
              <a:t>STRICTLY CONFIDENTIAL</a:t>
            </a:r>
          </a:p>
        </p:txBody>
      </p:sp>
      <p:sp>
        <p:nvSpPr>
          <p:cNvPr id="8" name="Slide Number Placeholder 5"/>
          <p:cNvSpPr>
            <a:spLocks noGrp="1"/>
          </p:cNvSpPr>
          <p:nvPr>
            <p:ph type="sldNum" sz="quarter" idx="4"/>
          </p:nvPr>
        </p:nvSpPr>
        <p:spPr>
          <a:xfrm>
            <a:off x="387927" y="6356350"/>
            <a:ext cx="2743200" cy="365125"/>
          </a:xfrm>
          <a:prstGeom prst="rect">
            <a:avLst/>
          </a:prstGeom>
        </p:spPr>
        <p:txBody>
          <a:bodyPr vert="horz" lIns="91440" tIns="45720" rIns="91440" bIns="45720" rtlCol="0" anchor="ctr"/>
          <a:lstStyle>
            <a:lvl1pPr>
              <a:defRPr lang="en-GB" sz="1400" smtClean="0">
                <a:solidFill>
                  <a:srgbClr val="AC7220"/>
                </a:solidFill>
                <a:latin typeface="Arial" panose="020B0604020202020204" pitchFamily="34" charset="0"/>
                <a:cs typeface="Arial" panose="020B0604020202020204" pitchFamily="34" charset="0"/>
              </a:defRPr>
            </a:lvl1pPr>
          </a:lstStyle>
          <a:p>
            <a:fld id="{0CDD5D86-33A9-45C0-81D6-2DD7A22A1AC9}" type="slidenum">
              <a:rPr lang="en-GB" smtClean="0"/>
              <a:pPr/>
              <a:t>‹#›</a:t>
            </a:fld>
            <a:endParaRPr lang="en-GB" dirty="0"/>
          </a:p>
        </p:txBody>
      </p:sp>
    </p:spTree>
    <p:extLst>
      <p:ext uri="{BB962C8B-B14F-4D97-AF65-F5344CB8AC3E}">
        <p14:creationId xmlns:p14="http://schemas.microsoft.com/office/powerpoint/2010/main" val="3755737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4400" kern="1200">
          <a:solidFill>
            <a:srgbClr val="AC722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D1D1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D1D1D"/>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D1D1D"/>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0CDD5D86-33A9-45C0-81D6-2DD7A22A1AC9}" type="slidenum">
              <a:rPr lang="en-GB" smtClean="0"/>
              <a:pPr/>
              <a:t>1</a:t>
            </a:fld>
            <a:endParaRPr lang="en-GB"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81172" cy="6858000"/>
          </a:xfrm>
          <a:prstGeom prst="rect">
            <a:avLst/>
          </a:prstGeom>
        </p:spPr>
      </p:pic>
      <p:sp>
        <p:nvSpPr>
          <p:cNvPr id="7" name="TextBox 6"/>
          <p:cNvSpPr txBox="1"/>
          <p:nvPr/>
        </p:nvSpPr>
        <p:spPr>
          <a:xfrm>
            <a:off x="1007687" y="3105834"/>
            <a:ext cx="4680927" cy="646331"/>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600" b="1" kern="1200" dirty="0">
                <a:solidFill>
                  <a:srgbClr val="976931"/>
                </a:solidFill>
                <a:latin typeface="Arial" charset="0"/>
                <a:ea typeface="Arial" charset="0"/>
                <a:cs typeface="Arial" charset="0"/>
              </a:rPr>
              <a:t>Inspired Conference</a:t>
            </a:r>
          </a:p>
        </p:txBody>
      </p:sp>
      <p:sp>
        <p:nvSpPr>
          <p:cNvPr id="8" name="object 7"/>
          <p:cNvSpPr txBox="1"/>
          <p:nvPr/>
        </p:nvSpPr>
        <p:spPr>
          <a:xfrm>
            <a:off x="1007686" y="3989035"/>
            <a:ext cx="8075353" cy="2551981"/>
          </a:xfrm>
          <a:prstGeom prst="rect">
            <a:avLst/>
          </a:prstGeom>
        </p:spPr>
        <p:style>
          <a:lnRef idx="0">
            <a:scrgbClr r="0" g="0" b="0"/>
          </a:lnRef>
          <a:fillRef idx="0">
            <a:scrgbClr r="0" g="0" b="0"/>
          </a:fillRef>
          <a:effectRef idx="0">
            <a:scrgbClr r="0" g="0" b="0"/>
          </a:effectRef>
          <a:fontRef idx="major"/>
        </p:style>
        <p:txBody>
          <a:bodyPr vert="horz"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12700"/>
            <a:r>
              <a:rPr lang="en-GB" sz="2200" b="1" spc="-5" dirty="0">
                <a:solidFill>
                  <a:srgbClr val="A61A2C"/>
                </a:solidFill>
                <a:latin typeface="Arial" charset="0"/>
                <a:ea typeface="Arial" charset="0"/>
                <a:cs typeface="Arial" charset="0"/>
              </a:rPr>
              <a:t>Putting data and analytics at the heart of your People decisions</a:t>
            </a:r>
          </a:p>
          <a:p>
            <a:pPr marL="12700"/>
            <a:endParaRPr lang="en-GB" sz="1600" b="1" kern="1200" spc="-5" dirty="0">
              <a:solidFill>
                <a:srgbClr val="A61A2C"/>
              </a:solidFill>
              <a:latin typeface="Arial" charset="0"/>
              <a:ea typeface="Arial" charset="0"/>
              <a:cs typeface="Arial" charset="0"/>
            </a:endParaRPr>
          </a:p>
          <a:p>
            <a:pPr marL="12700"/>
            <a:r>
              <a:rPr lang="en-GB" sz="1600" b="1" spc="-5" dirty="0">
                <a:solidFill>
                  <a:srgbClr val="A61A2C"/>
                </a:solidFill>
                <a:latin typeface="Arial" charset="0"/>
                <a:ea typeface="Arial" charset="0"/>
                <a:cs typeface="Arial" charset="0"/>
              </a:rPr>
              <a:t>Date: 		Wednesday 7</a:t>
            </a:r>
            <a:r>
              <a:rPr lang="en-GB" sz="1600" b="1" spc="-5" baseline="30000" dirty="0">
                <a:solidFill>
                  <a:srgbClr val="A61A2C"/>
                </a:solidFill>
                <a:latin typeface="Arial" charset="0"/>
                <a:ea typeface="Arial" charset="0"/>
                <a:cs typeface="Arial" charset="0"/>
              </a:rPr>
              <a:t>th</a:t>
            </a:r>
            <a:r>
              <a:rPr lang="en-GB" sz="1600" b="1" spc="-5" dirty="0">
                <a:solidFill>
                  <a:srgbClr val="A61A2C"/>
                </a:solidFill>
                <a:latin typeface="Arial" charset="0"/>
                <a:ea typeface="Arial" charset="0"/>
                <a:cs typeface="Arial" charset="0"/>
              </a:rPr>
              <a:t> June 2017</a:t>
            </a:r>
          </a:p>
          <a:p>
            <a:pPr marL="12700"/>
            <a:endParaRPr lang="en-GB" sz="1600" b="1" spc="-5" dirty="0">
              <a:solidFill>
                <a:srgbClr val="A61A2C"/>
              </a:solidFill>
              <a:latin typeface="Arial" charset="0"/>
              <a:ea typeface="Arial" charset="0"/>
              <a:cs typeface="Arial" charset="0"/>
            </a:endParaRPr>
          </a:p>
          <a:p>
            <a:pPr marL="12700"/>
            <a:r>
              <a:rPr lang="en-GB" sz="1600" b="1" kern="1200" spc="-5" dirty="0">
                <a:solidFill>
                  <a:srgbClr val="A61A2C"/>
                </a:solidFill>
                <a:latin typeface="Arial" charset="0"/>
                <a:ea typeface="Arial" charset="0"/>
                <a:cs typeface="Arial" charset="0"/>
              </a:rPr>
              <a:t>Presenters: 	David Balls (Human Resources Director – Grosvenor Casinos)</a:t>
            </a:r>
          </a:p>
          <a:p>
            <a:pPr marL="12700"/>
            <a:endParaRPr lang="en-GB" sz="1600" b="1" spc="-5" dirty="0">
              <a:solidFill>
                <a:srgbClr val="A61A2C"/>
              </a:solidFill>
              <a:latin typeface="Arial" charset="0"/>
              <a:ea typeface="Arial" charset="0"/>
              <a:cs typeface="Arial" charset="0"/>
            </a:endParaRPr>
          </a:p>
          <a:p>
            <a:pPr marL="12700"/>
            <a:r>
              <a:rPr lang="en-GB" sz="1600" b="1" kern="1200" spc="-5" dirty="0">
                <a:solidFill>
                  <a:srgbClr val="A61A2C"/>
                </a:solidFill>
                <a:latin typeface="Arial" charset="0"/>
                <a:ea typeface="Arial" charset="0"/>
                <a:cs typeface="Arial" charset="0"/>
              </a:rPr>
              <a:t>		Andrew Marritt (Owner – </a:t>
            </a:r>
            <a:r>
              <a:rPr lang="en-GB" sz="1600" b="1" kern="1200" spc="-5" dirty="0" err="1">
                <a:solidFill>
                  <a:srgbClr val="A61A2C"/>
                </a:solidFill>
                <a:latin typeface="Arial" charset="0"/>
                <a:ea typeface="Arial" charset="0"/>
                <a:cs typeface="Arial" charset="0"/>
              </a:rPr>
              <a:t>OrganisationalView</a:t>
            </a:r>
            <a:r>
              <a:rPr lang="en-GB" sz="1600" b="1" kern="1200" spc="-5" dirty="0">
                <a:solidFill>
                  <a:srgbClr val="A61A2C"/>
                </a:solidFill>
                <a:latin typeface="Arial" charset="0"/>
                <a:ea typeface="Arial" charset="0"/>
                <a:cs typeface="Arial" charset="0"/>
              </a:rPr>
              <a:t>)</a:t>
            </a:r>
          </a:p>
          <a:p>
            <a:pPr marL="12700">
              <a:lnSpc>
                <a:spcPts val="3110"/>
              </a:lnSpc>
            </a:pPr>
            <a:endParaRPr lang="en-GB" sz="2200" b="1" kern="1200" spc="-5" dirty="0">
              <a:solidFill>
                <a:srgbClr val="A61A2C"/>
              </a:solidFill>
              <a:latin typeface="Arial" charset="0"/>
              <a:ea typeface="Arial" charset="0"/>
              <a:cs typeface="Arial" charset="0"/>
            </a:endParaRPr>
          </a:p>
        </p:txBody>
      </p:sp>
    </p:spTree>
    <p:extLst>
      <p:ext uri="{BB962C8B-B14F-4D97-AF65-F5344CB8AC3E}">
        <p14:creationId xmlns:p14="http://schemas.microsoft.com/office/powerpoint/2010/main" val="1736177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20890"/>
            <a:ext cx="10515600" cy="4351338"/>
          </a:xfrm>
        </p:spPr>
        <p:txBody>
          <a:bodyPr>
            <a:normAutofit/>
          </a:bodyPr>
          <a:lstStyle/>
          <a:p>
            <a:pPr marL="0" indent="0" algn="ctr">
              <a:buNone/>
            </a:pPr>
            <a:r>
              <a:rPr lang="en-US" sz="4000" dirty="0"/>
              <a:t>“Find that individual story. There’s such a richness of data, and the longer that we work with that data, the quicker we’ll discover that richness.”</a:t>
            </a:r>
          </a:p>
          <a:p>
            <a:pPr marL="0" indent="0">
              <a:buNone/>
            </a:pPr>
            <a:endParaRPr lang="en-US" sz="4000" dirty="0"/>
          </a:p>
          <a:p>
            <a:pPr marL="0" indent="0" algn="r">
              <a:buNone/>
            </a:pPr>
            <a:r>
              <a:rPr lang="en-US" sz="4000" dirty="0"/>
              <a:t>		</a:t>
            </a:r>
            <a:r>
              <a:rPr lang="en-US" sz="1400" dirty="0"/>
              <a:t>Steven G. Cochrane, Managing Director, Moody’s Analytics</a:t>
            </a:r>
            <a:endParaRPr lang="en-US" sz="4000" dirty="0"/>
          </a:p>
        </p:txBody>
      </p:sp>
      <p:sp>
        <p:nvSpPr>
          <p:cNvPr id="4" name="Slide Number Placeholder 3"/>
          <p:cNvSpPr>
            <a:spLocks noGrp="1"/>
          </p:cNvSpPr>
          <p:nvPr>
            <p:ph type="sldNum" sz="quarter" idx="4"/>
          </p:nvPr>
        </p:nvSpPr>
        <p:spPr/>
        <p:txBody>
          <a:bodyPr/>
          <a:lstStyle/>
          <a:p>
            <a:fld id="{0CDD5D86-33A9-45C0-81D6-2DD7A22A1AC9}" type="slidenum">
              <a:rPr lang="en-GB" smtClean="0"/>
              <a:pPr/>
              <a:t>2</a:t>
            </a:fld>
            <a:endParaRPr lang="en-GB" dirty="0"/>
          </a:p>
        </p:txBody>
      </p:sp>
    </p:spTree>
    <p:extLst>
      <p:ext uri="{BB962C8B-B14F-4D97-AF65-F5344CB8AC3E}">
        <p14:creationId xmlns:p14="http://schemas.microsoft.com/office/powerpoint/2010/main" val="1371480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040" y="58981"/>
            <a:ext cx="10515600" cy="1460500"/>
          </a:xfrm>
        </p:spPr>
        <p:txBody>
          <a:bodyPr/>
          <a:lstStyle/>
          <a:p>
            <a:r>
              <a:rPr lang="en-GB" dirty="0"/>
              <a:t>Who are we?</a:t>
            </a:r>
          </a:p>
        </p:txBody>
      </p:sp>
      <p:sp>
        <p:nvSpPr>
          <p:cNvPr id="4" name="Slide Number Placeholder 3"/>
          <p:cNvSpPr>
            <a:spLocks noGrp="1"/>
          </p:cNvSpPr>
          <p:nvPr>
            <p:ph type="sldNum" sz="quarter" idx="4"/>
          </p:nvPr>
        </p:nvSpPr>
        <p:spPr/>
        <p:txBody>
          <a:bodyPr/>
          <a:lstStyle/>
          <a:p>
            <a:fld id="{0CDD5D86-33A9-45C0-81D6-2DD7A22A1AC9}" type="slidenum">
              <a:rPr lang="en-GB" smtClean="0"/>
              <a:pPr/>
              <a:t>3</a:t>
            </a:fld>
            <a:endParaRPr lang="en-GB" dirty="0"/>
          </a:p>
        </p:txBody>
      </p:sp>
      <p:sp>
        <p:nvSpPr>
          <p:cNvPr id="3" name="Rectangle 2"/>
          <p:cNvSpPr/>
          <p:nvPr/>
        </p:nvSpPr>
        <p:spPr>
          <a:xfrm>
            <a:off x="690880" y="1222861"/>
            <a:ext cx="8747760" cy="2200602"/>
          </a:xfrm>
          <a:prstGeom prst="rect">
            <a:avLst/>
          </a:prstGeom>
        </p:spPr>
        <p:txBody>
          <a:bodyPr wrap="square">
            <a:spAutoFit/>
          </a:bodyPr>
          <a:lstStyle/>
          <a:p>
            <a:r>
              <a:rPr lang="en-GB" sz="1400" b="1" dirty="0">
                <a:latin typeface="Arial" panose="020B0604020202020204" pitchFamily="34" charset="0"/>
                <a:cs typeface="Arial" panose="020B0604020202020204" pitchFamily="34" charset="0"/>
              </a:rPr>
              <a:t>David Balls</a:t>
            </a:r>
            <a:endParaRPr lang="en-GB"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400" dirty="0">
                <a:latin typeface="Arial" panose="020B0604020202020204" pitchFamily="34" charset="0"/>
                <a:cs typeface="Arial" panose="020B0604020202020204" pitchFamily="34" charset="0"/>
              </a:rPr>
              <a:t>Human Resources Director (HRD) of Grosvenor Casinos, previously having held the same position within Equifax UK&amp;I, a large US based consumer credit reporting agency, and TDX, a debt liquidation  data and advisory solutions provider. </a:t>
            </a:r>
          </a:p>
          <a:p>
            <a:pPr marL="171450" indent="-171450">
              <a:buFont typeface="Arial" panose="020B0604020202020204" pitchFamily="34" charset="0"/>
              <a:buChar char="•"/>
            </a:pPr>
            <a:r>
              <a:rPr lang="en-GB" sz="1400" dirty="0">
                <a:latin typeface="Arial" panose="020B0604020202020204" pitchFamily="34" charset="0"/>
                <a:cs typeface="Arial" panose="020B0604020202020204" pitchFamily="34" charset="0"/>
              </a:rPr>
              <a:t>An interest in applying analytics to address people related issues has its’ foundations in his academic background, including an honours degree in Psychology (University of York) and a Masters degree in Occupational Psychology  (University of London – </a:t>
            </a:r>
            <a:r>
              <a:rPr lang="en-GB" sz="1400" dirty="0" err="1">
                <a:latin typeface="Arial" panose="020B0604020202020204" pitchFamily="34" charset="0"/>
                <a:cs typeface="Arial" panose="020B0604020202020204" pitchFamily="34" charset="0"/>
              </a:rPr>
              <a:t>Birkbeck</a:t>
            </a:r>
            <a:r>
              <a:rPr lang="en-GB" sz="1400" dirty="0">
                <a:latin typeface="Arial" panose="020B0604020202020204" pitchFamily="34" charset="0"/>
                <a:cs typeface="Arial" panose="020B0604020202020204" pitchFamily="34" charset="0"/>
              </a:rPr>
              <a:t> College). </a:t>
            </a:r>
          </a:p>
          <a:p>
            <a:pPr marL="171450" indent="-171450">
              <a:buFont typeface="Arial" panose="020B0604020202020204" pitchFamily="34" charset="0"/>
              <a:buChar char="•"/>
            </a:pPr>
            <a:r>
              <a:rPr lang="en-GB" sz="1400" dirty="0">
                <a:latin typeface="Arial" panose="020B0604020202020204" pitchFamily="34" charset="0"/>
                <a:cs typeface="Arial" panose="020B0604020202020204" pitchFamily="34" charset="0"/>
              </a:rPr>
              <a:t>David is also a member of the British Psychological Society (BPS) and a Fellow of the Chartered Institute of Personnel and Development (FCIPD). </a:t>
            </a:r>
          </a:p>
          <a:p>
            <a:r>
              <a:rPr lang="en-GB" sz="1100" b="1" dirty="0">
                <a:latin typeface="Arial" panose="020B0604020202020204" pitchFamily="34" charset="0"/>
                <a:cs typeface="Arial" panose="020B0604020202020204" pitchFamily="34" charset="0"/>
              </a:rPr>
              <a:t> </a:t>
            </a:r>
            <a:endParaRPr lang="en-GB" sz="1200" dirty="0"/>
          </a:p>
        </p:txBody>
      </p:sp>
      <p:sp>
        <p:nvSpPr>
          <p:cNvPr id="5" name="AutoShape 2" descr="Image result for David Balls picture"/>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David Balls (FCIP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8640" y="1222861"/>
            <a:ext cx="2204720" cy="205373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332480" y="3735249"/>
            <a:ext cx="8430260" cy="1877437"/>
          </a:xfrm>
          <a:prstGeom prst="rect">
            <a:avLst/>
          </a:prstGeom>
        </p:spPr>
        <p:txBody>
          <a:bodyPr wrap="square">
            <a:spAutoFit/>
          </a:bodyPr>
          <a:lstStyle/>
          <a:p>
            <a:r>
              <a:rPr lang="en-GB" sz="1400" b="1" dirty="0">
                <a:latin typeface="Arial" panose="020B0604020202020204" pitchFamily="34" charset="0"/>
                <a:cs typeface="Arial" panose="020B0604020202020204" pitchFamily="34" charset="0"/>
              </a:rPr>
              <a:t>Andrew Marritt</a:t>
            </a:r>
          </a:p>
          <a:p>
            <a:pPr marL="182563" indent="-182563">
              <a:buFont typeface="Arial" panose="020B0604020202020204" pitchFamily="34" charset="0"/>
              <a:buChar char="•"/>
            </a:pPr>
            <a:r>
              <a:rPr lang="en-GB" sz="1400" dirty="0">
                <a:latin typeface="Arial" panose="020B0604020202020204" pitchFamily="34" charset="0"/>
                <a:cs typeface="Arial" panose="020B0604020202020204" pitchFamily="34" charset="0"/>
              </a:rPr>
              <a:t>Founder of </a:t>
            </a:r>
            <a:r>
              <a:rPr lang="en-GB" sz="1400" dirty="0" err="1">
                <a:latin typeface="Arial" panose="020B0604020202020204" pitchFamily="34" charset="0"/>
                <a:cs typeface="Arial" panose="020B0604020202020204" pitchFamily="34" charset="0"/>
              </a:rPr>
              <a:t>OrganizationView</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one of the earliest </a:t>
            </a:r>
            <a:r>
              <a:rPr lang="en-GB" sz="1400" dirty="0">
                <a:latin typeface="Arial" panose="020B0604020202020204" pitchFamily="34" charset="0"/>
                <a:cs typeface="Arial" panose="020B0604020202020204" pitchFamily="34" charset="0"/>
              </a:rPr>
              <a:t>European People Analytics </a:t>
            </a:r>
            <a:r>
              <a:rPr lang="en-GB" sz="1400" dirty="0" smtClean="0">
                <a:latin typeface="Arial" panose="020B0604020202020204" pitchFamily="34" charset="0"/>
                <a:cs typeface="Arial" panose="020B0604020202020204" pitchFamily="34" charset="0"/>
              </a:rPr>
              <a:t>firms.</a:t>
            </a:r>
          </a:p>
          <a:p>
            <a:pPr marL="182563" indent="-182563">
              <a:buFont typeface="Arial" panose="020B0604020202020204" pitchFamily="34" charset="0"/>
              <a:buChar char="•"/>
            </a:pPr>
            <a:r>
              <a:rPr lang="en-GB" sz="1400" dirty="0" smtClean="0">
                <a:latin typeface="Arial" panose="020B0604020202020204" pitchFamily="34" charset="0"/>
                <a:cs typeface="Arial" panose="020B0604020202020204" pitchFamily="34" charset="0"/>
              </a:rPr>
              <a:t>Practitioner </a:t>
            </a:r>
            <a:r>
              <a:rPr lang="mr-IN" sz="1400" dirty="0" smtClean="0">
                <a:latin typeface="Arial" panose="020B0604020202020204" pitchFamily="34" charset="0"/>
                <a:cs typeface="Arial" panose="020B0604020202020204" pitchFamily="34" charset="0"/>
              </a:rPr>
              <a:t>–</a:t>
            </a:r>
            <a:r>
              <a:rPr lang="en-GB" sz="1400" dirty="0" smtClean="0">
                <a:latin typeface="Arial" panose="020B0604020202020204" pitchFamily="34" charset="0"/>
                <a:cs typeface="Arial" panose="020B0604020202020204" pitchFamily="34" charset="0"/>
              </a:rPr>
              <a:t> deep technology, statistics and HR </a:t>
            </a:r>
            <a:r>
              <a:rPr lang="en-GB" sz="1400" dirty="0" err="1" smtClean="0">
                <a:latin typeface="Arial" panose="020B0604020202020204" pitchFamily="34" charset="0"/>
                <a:cs typeface="Arial" panose="020B0604020202020204" pitchFamily="34" charset="0"/>
              </a:rPr>
              <a:t>knowlege</a:t>
            </a:r>
            <a:endParaRPr lang="en-GB" sz="1400" dirty="0" smtClean="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en-GB" sz="1400" dirty="0" smtClean="0">
                <a:latin typeface="Arial" panose="020B0604020202020204" pitchFamily="34" charset="0"/>
                <a:cs typeface="Arial" panose="020B0604020202020204" pitchFamily="34" charset="0"/>
              </a:rPr>
              <a:t>Regular HR Analytics conference chair </a:t>
            </a:r>
            <a:endParaRPr lang="en-GB"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Member of </a:t>
            </a:r>
            <a:r>
              <a:rPr lang="en-GB" sz="1400" dirty="0" err="1" smtClean="0">
                <a:latin typeface="Arial" panose="020B0604020202020204" pitchFamily="34" charset="0"/>
                <a:cs typeface="Arial" panose="020B0604020202020204" pitchFamily="34" charset="0"/>
              </a:rPr>
              <a:t>CiPD</a:t>
            </a:r>
            <a:r>
              <a:rPr lang="en-GB" sz="1400" dirty="0" smtClean="0">
                <a:latin typeface="Arial" panose="020B0604020202020204" pitchFamily="34" charset="0"/>
                <a:cs typeface="Arial" panose="020B0604020202020204" pitchFamily="34" charset="0"/>
              </a:rPr>
              <a:t> advisory group for HR Analytics</a:t>
            </a:r>
            <a:endParaRPr lang="en-GB"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Teaches HR analytics to senior HR leaders</a:t>
            </a:r>
          </a:p>
          <a:p>
            <a:pPr marL="171450" indent="-1714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Before </a:t>
            </a:r>
            <a:r>
              <a:rPr lang="en-GB" sz="1400" dirty="0" err="1" smtClean="0">
                <a:latin typeface="Arial" panose="020B0604020202020204" pitchFamily="34" charset="0"/>
                <a:cs typeface="Arial" panose="020B0604020202020204" pitchFamily="34" charset="0"/>
              </a:rPr>
              <a:t>OrganizationView</a:t>
            </a:r>
            <a:r>
              <a:rPr lang="en-GB" sz="1400" dirty="0" smtClean="0">
                <a:latin typeface="Arial" panose="020B0604020202020204" pitchFamily="34" charset="0"/>
                <a:cs typeface="Arial" panose="020B0604020202020204" pitchFamily="34" charset="0"/>
              </a:rPr>
              <a:t> part of global HR Management team Alstom Power</a:t>
            </a:r>
            <a:endParaRPr lang="en-GB" sz="1400" dirty="0">
              <a:latin typeface="Arial" panose="020B0604020202020204" pitchFamily="34" charset="0"/>
              <a:cs typeface="Arial" panose="020B0604020202020204" pitchFamily="34" charset="0"/>
            </a:endParaRPr>
          </a:p>
          <a:p>
            <a:endParaRPr lang="en-GB" dirty="0"/>
          </a:p>
        </p:txBody>
      </p:sp>
      <p:pic>
        <p:nvPicPr>
          <p:cNvPr id="1034" name="Picture 10" descr="Andrew Marrit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880" y="3581400"/>
            <a:ext cx="2641600" cy="2372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760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lstStyle/>
          <a:p>
            <a:r>
              <a:rPr lang="en-GB" dirty="0"/>
              <a:t>What are we here for?</a:t>
            </a:r>
            <a:br>
              <a:rPr lang="en-GB" dirty="0"/>
            </a:br>
            <a:endParaRPr lang="en-GB" dirty="0"/>
          </a:p>
        </p:txBody>
      </p:sp>
      <p:sp>
        <p:nvSpPr>
          <p:cNvPr id="4" name="Slide Number Placeholder 3"/>
          <p:cNvSpPr>
            <a:spLocks noGrp="1"/>
          </p:cNvSpPr>
          <p:nvPr>
            <p:ph type="sldNum" sz="quarter" idx="4"/>
          </p:nvPr>
        </p:nvSpPr>
        <p:spPr/>
        <p:txBody>
          <a:bodyPr/>
          <a:lstStyle/>
          <a:p>
            <a:fld id="{0CDD5D86-33A9-45C0-81D6-2DD7A22A1AC9}" type="slidenum">
              <a:rPr lang="en-GB" smtClean="0"/>
              <a:pPr/>
              <a:t>4</a:t>
            </a:fld>
            <a:endParaRPr lang="en-GB" dirty="0"/>
          </a:p>
        </p:txBody>
      </p:sp>
      <p:sp>
        <p:nvSpPr>
          <p:cNvPr id="6" name="Rectangle 5"/>
          <p:cNvSpPr/>
          <p:nvPr/>
        </p:nvSpPr>
        <p:spPr>
          <a:xfrm>
            <a:off x="690880" y="1554165"/>
            <a:ext cx="8747760" cy="3046988"/>
          </a:xfrm>
          <a:prstGeom prst="rect">
            <a:avLst/>
          </a:prstGeom>
        </p:spPr>
        <p:txBody>
          <a:bodyPr wrap="square">
            <a:spAutoFit/>
          </a:bodyPr>
          <a:lstStyle/>
          <a:p>
            <a:pPr marL="28575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Grosvenor Casinos</a:t>
            </a:r>
          </a:p>
          <a:p>
            <a:pPr marL="742950" lvl="1"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So what was the issue?</a:t>
            </a:r>
          </a:p>
          <a:p>
            <a:pPr marL="742950" lvl="1"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Re-adapt how to conduct HR</a:t>
            </a:r>
          </a:p>
          <a:p>
            <a:pPr marL="285750" indent="-285750">
              <a:buFont typeface="Arial" panose="020B0604020202020204" pitchFamily="34" charset="0"/>
              <a:buChar char="•"/>
            </a:pPr>
            <a:r>
              <a:rPr lang="en-GB" sz="3200" dirty="0" smtClean="0">
                <a:latin typeface="Arial" panose="020B0604020202020204" pitchFamily="34" charset="0"/>
                <a:cs typeface="Arial" panose="020B0604020202020204" pitchFamily="34" charset="0"/>
              </a:rPr>
              <a:t>Data-driven HR</a:t>
            </a:r>
            <a:endParaRPr lang="en-GB" sz="3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Getting started</a:t>
            </a:r>
          </a:p>
          <a:p>
            <a:pPr marL="28575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Questions </a:t>
            </a:r>
            <a:r>
              <a:rPr lang="en-GB" sz="1100" b="1" dirty="0">
                <a:latin typeface="Arial" panose="020B0604020202020204" pitchFamily="34" charset="0"/>
                <a:cs typeface="Arial" panose="020B0604020202020204" pitchFamily="34" charset="0"/>
              </a:rPr>
              <a:t> </a:t>
            </a:r>
            <a:endParaRPr lang="en-GB" sz="1200" dirty="0"/>
          </a:p>
        </p:txBody>
      </p:sp>
    </p:spTree>
    <p:extLst>
      <p:ext uri="{BB962C8B-B14F-4D97-AF65-F5344CB8AC3E}">
        <p14:creationId xmlns:p14="http://schemas.microsoft.com/office/powerpoint/2010/main" val="2219113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880" y="52715"/>
            <a:ext cx="10515600" cy="1460500"/>
          </a:xfrm>
        </p:spPr>
        <p:txBody>
          <a:bodyPr/>
          <a:lstStyle/>
          <a:p>
            <a:r>
              <a:rPr lang="en-GB" dirty="0"/>
              <a:t>Grosvenor Casinos</a:t>
            </a:r>
          </a:p>
        </p:txBody>
      </p:sp>
      <p:sp>
        <p:nvSpPr>
          <p:cNvPr id="4" name="Slide Number Placeholder 3"/>
          <p:cNvSpPr>
            <a:spLocks noGrp="1"/>
          </p:cNvSpPr>
          <p:nvPr>
            <p:ph type="sldNum" sz="quarter" idx="4"/>
          </p:nvPr>
        </p:nvSpPr>
        <p:spPr/>
        <p:txBody>
          <a:bodyPr/>
          <a:lstStyle/>
          <a:p>
            <a:fld id="{0CDD5D86-33A9-45C0-81D6-2DD7A22A1AC9}" type="slidenum">
              <a:rPr lang="en-GB" smtClean="0"/>
              <a:pPr/>
              <a:t>5</a:t>
            </a:fld>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204349165"/>
              </p:ext>
            </p:extLst>
          </p:nvPr>
        </p:nvGraphicFramePr>
        <p:xfrm>
          <a:off x="2029918" y="1216026"/>
          <a:ext cx="8254084" cy="4351335"/>
        </p:xfrm>
        <a:graphic>
          <a:graphicData uri="http://schemas.openxmlformats.org/drawingml/2006/table">
            <a:tbl>
              <a:tblPr/>
              <a:tblGrid>
                <a:gridCol w="4127042">
                  <a:extLst>
                    <a:ext uri="{9D8B030D-6E8A-4147-A177-3AD203B41FA5}">
                      <a16:colId xmlns:a16="http://schemas.microsoft.com/office/drawing/2014/main" xmlns="" val="1477531009"/>
                    </a:ext>
                  </a:extLst>
                </a:gridCol>
                <a:gridCol w="4127042">
                  <a:extLst>
                    <a:ext uri="{9D8B030D-6E8A-4147-A177-3AD203B41FA5}">
                      <a16:colId xmlns:a16="http://schemas.microsoft.com/office/drawing/2014/main" xmlns="" val="2108487334"/>
                    </a:ext>
                  </a:extLst>
                </a:gridCol>
              </a:tblGrid>
              <a:tr h="290089">
                <a:tc>
                  <a:txBody>
                    <a:bodyPr/>
                    <a:lstStyle/>
                    <a:p>
                      <a:r>
                        <a:rPr lang="en-GB" sz="1400" b="1">
                          <a:solidFill>
                            <a:srgbClr val="4D4D4D"/>
                          </a:solidFill>
                          <a:effectLst/>
                          <a:latin typeface="Gotham-Book"/>
                        </a:rPr>
                        <a:t>Key facts</a:t>
                      </a:r>
                      <a:endParaRPr lang="en-GB" sz="1400" b="0">
                        <a:solidFill>
                          <a:srgbClr val="4D4D4D"/>
                        </a:solidFill>
                        <a:effectLst/>
                        <a:latin typeface="Gotham-Book"/>
                      </a:endParaRPr>
                    </a:p>
                  </a:txBody>
                  <a:tcPr marL="149531" marR="149531" marT="37383" marB="37383" anchor="ctr">
                    <a:lnL>
                      <a:noFill/>
                    </a:lnL>
                    <a:lnR>
                      <a:noFill/>
                    </a:lnR>
                    <a:lnT>
                      <a:noFill/>
                    </a:lnT>
                    <a:lnB>
                      <a:noFill/>
                    </a:lnB>
                    <a:solidFill>
                      <a:srgbClr val="F5F2EB"/>
                    </a:solidFill>
                  </a:tcPr>
                </a:tc>
                <a:tc>
                  <a:txBody>
                    <a:bodyPr/>
                    <a:lstStyle/>
                    <a:p>
                      <a:r>
                        <a:rPr lang="en-GB" sz="1400" b="0">
                          <a:solidFill>
                            <a:srgbClr val="4D4D4D"/>
                          </a:solidFill>
                          <a:effectLst/>
                          <a:latin typeface="Gotham-Book"/>
                        </a:rPr>
                        <a:t> </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2586311656"/>
                  </a:ext>
                </a:extLst>
              </a:tr>
              <a:tr h="290089">
                <a:tc>
                  <a:txBody>
                    <a:bodyPr/>
                    <a:lstStyle/>
                    <a:p>
                      <a:r>
                        <a:rPr lang="en-GB" sz="1400" b="0">
                          <a:solidFill>
                            <a:srgbClr val="4D4D4D"/>
                          </a:solidFill>
                          <a:effectLst/>
                          <a:latin typeface="Gotham-Book"/>
                        </a:rPr>
                        <a:t>Established</a:t>
                      </a: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1970</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4260282188"/>
                  </a:ext>
                </a:extLst>
              </a:tr>
              <a:tr h="290089">
                <a:tc>
                  <a:txBody>
                    <a:bodyPr/>
                    <a:lstStyle/>
                    <a:p>
                      <a:r>
                        <a:rPr lang="en-GB" sz="1400" b="0">
                          <a:solidFill>
                            <a:srgbClr val="4D4D4D"/>
                          </a:solidFill>
                          <a:effectLst/>
                          <a:latin typeface="Gotham-Book"/>
                        </a:rPr>
                        <a:t>Clubs*</a:t>
                      </a:r>
                    </a:p>
                  </a:txBody>
                  <a:tcPr marL="149531" marR="149531" marT="37383" marB="37383" anchor="ctr">
                    <a:lnL>
                      <a:noFill/>
                    </a:lnL>
                    <a:lnR>
                      <a:noFill/>
                    </a:lnR>
                    <a:lnT>
                      <a:noFill/>
                    </a:lnT>
                    <a:lnB>
                      <a:noFill/>
                    </a:lnB>
                    <a:solidFill>
                      <a:srgbClr val="F5F2EB"/>
                    </a:solidFill>
                  </a:tcPr>
                </a:tc>
                <a:tc>
                  <a:txBody>
                    <a:bodyPr/>
                    <a:lstStyle/>
                    <a:p>
                      <a:r>
                        <a:rPr lang="nl-NL" sz="1400" b="0">
                          <a:solidFill>
                            <a:srgbClr val="4D4D4D"/>
                          </a:solidFill>
                          <a:effectLst/>
                          <a:latin typeface="Gotham-Book"/>
                        </a:rPr>
                        <a:t>58 (56 in UK; 2 in Belgium)</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559986010"/>
                  </a:ext>
                </a:extLst>
              </a:tr>
              <a:tr h="290089">
                <a:tc>
                  <a:txBody>
                    <a:bodyPr/>
                    <a:lstStyle/>
                    <a:p>
                      <a:r>
                        <a:rPr lang="en-GB" sz="1400" b="1">
                          <a:solidFill>
                            <a:srgbClr val="4D4D4D"/>
                          </a:solidFill>
                          <a:effectLst/>
                          <a:latin typeface="Gotham-Book"/>
                        </a:rPr>
                        <a:t>Venues</a:t>
                      </a:r>
                      <a:endParaRPr lang="en-GB" sz="1400" b="0">
                        <a:solidFill>
                          <a:srgbClr val="4D4D4D"/>
                        </a:solidFill>
                        <a:effectLst/>
                        <a:latin typeface="Gotham-Book"/>
                      </a:endParaRP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 </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2859037821"/>
                  </a:ext>
                </a:extLst>
              </a:tr>
              <a:tr h="290089">
                <a:tc>
                  <a:txBody>
                    <a:bodyPr/>
                    <a:lstStyle/>
                    <a:p>
                      <a:r>
                        <a:rPr lang="en-GB" sz="1400" b="0">
                          <a:solidFill>
                            <a:srgbClr val="4D4D4D"/>
                          </a:solidFill>
                          <a:effectLst/>
                          <a:latin typeface="Gotham-Book"/>
                        </a:rPr>
                        <a:t>Revenue*</a:t>
                      </a:r>
                    </a:p>
                  </a:txBody>
                  <a:tcPr marL="149531" marR="149531" marT="37383" marB="37383" anchor="ctr">
                    <a:lnL>
                      <a:noFill/>
                    </a:lnL>
                    <a:lnR>
                      <a:noFill/>
                    </a:lnR>
                    <a:lnT>
                      <a:noFill/>
                    </a:lnT>
                    <a:lnB>
                      <a:noFill/>
                    </a:lnB>
                    <a:solidFill>
                      <a:srgbClr val="F5F2EB"/>
                    </a:solidFill>
                  </a:tcPr>
                </a:tc>
                <a:tc>
                  <a:txBody>
                    <a:bodyPr/>
                    <a:lstStyle/>
                    <a:p>
                      <a:r>
                        <a:rPr lang="en-GB" sz="1400" b="0">
                          <a:solidFill>
                            <a:srgbClr val="4D4D4D"/>
                          </a:solidFill>
                          <a:effectLst/>
                          <a:latin typeface="Gotham-Book"/>
                        </a:rPr>
                        <a:t>£408.1m</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1662339022"/>
                  </a:ext>
                </a:extLst>
              </a:tr>
              <a:tr h="290089">
                <a:tc>
                  <a:txBody>
                    <a:bodyPr/>
                    <a:lstStyle/>
                    <a:p>
                      <a:r>
                        <a:rPr lang="en-GB" sz="1400" b="0">
                          <a:solidFill>
                            <a:srgbClr val="4D4D4D"/>
                          </a:solidFill>
                          <a:effectLst/>
                          <a:latin typeface="Gotham-Book"/>
                        </a:rPr>
                        <a:t>Operating profit*</a:t>
                      </a: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£60.9m</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2157388322"/>
                  </a:ext>
                </a:extLst>
              </a:tr>
              <a:tr h="290089">
                <a:tc>
                  <a:txBody>
                    <a:bodyPr/>
                    <a:lstStyle/>
                    <a:p>
                      <a:r>
                        <a:rPr lang="en-GB" sz="1400" b="0">
                          <a:solidFill>
                            <a:srgbClr val="4D4D4D"/>
                          </a:solidFill>
                          <a:effectLst/>
                          <a:latin typeface="Gotham-Book"/>
                        </a:rPr>
                        <a:t>Customer visits*</a:t>
                      </a:r>
                    </a:p>
                  </a:txBody>
                  <a:tcPr marL="149531" marR="149531" marT="37383" marB="37383" anchor="ctr">
                    <a:lnL>
                      <a:noFill/>
                    </a:lnL>
                    <a:lnR>
                      <a:noFill/>
                    </a:lnR>
                    <a:lnT>
                      <a:noFill/>
                    </a:lnT>
                    <a:lnB>
                      <a:noFill/>
                    </a:lnB>
                    <a:solidFill>
                      <a:srgbClr val="F5F2EB"/>
                    </a:solidFill>
                  </a:tcPr>
                </a:tc>
                <a:tc>
                  <a:txBody>
                    <a:bodyPr/>
                    <a:lstStyle/>
                    <a:p>
                      <a:r>
                        <a:rPr lang="en-GB" sz="1400" b="0">
                          <a:solidFill>
                            <a:srgbClr val="4D4D4D"/>
                          </a:solidFill>
                          <a:effectLst/>
                          <a:latin typeface="Gotham-Book"/>
                        </a:rPr>
                        <a:t>8.2 million per year</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3076206391"/>
                  </a:ext>
                </a:extLst>
              </a:tr>
              <a:tr h="290089">
                <a:tc>
                  <a:txBody>
                    <a:bodyPr/>
                    <a:lstStyle/>
                    <a:p>
                      <a:r>
                        <a:rPr lang="en-GB" sz="1400" b="0">
                          <a:solidFill>
                            <a:srgbClr val="4D4D4D"/>
                          </a:solidFill>
                          <a:effectLst/>
                          <a:latin typeface="Gotham-Book"/>
                        </a:rPr>
                        <a:t>Total spend per visit*</a:t>
                      </a: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£50.02</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1239704750"/>
                  </a:ext>
                </a:extLst>
              </a:tr>
              <a:tr h="290089">
                <a:tc>
                  <a:txBody>
                    <a:bodyPr/>
                    <a:lstStyle/>
                    <a:p>
                      <a:r>
                        <a:rPr lang="en-GB" sz="1400" b="0">
                          <a:solidFill>
                            <a:srgbClr val="4D4D4D"/>
                          </a:solidFill>
                          <a:effectLst/>
                          <a:latin typeface="Gotham-Book"/>
                        </a:rPr>
                        <a:t>Customers*</a:t>
                      </a:r>
                    </a:p>
                  </a:txBody>
                  <a:tcPr marL="149531" marR="149531" marT="37383" marB="37383" anchor="ctr">
                    <a:lnL>
                      <a:noFill/>
                    </a:lnL>
                    <a:lnR>
                      <a:noFill/>
                    </a:lnR>
                    <a:lnT>
                      <a:noFill/>
                    </a:lnT>
                    <a:lnB>
                      <a:noFill/>
                    </a:lnB>
                    <a:solidFill>
                      <a:srgbClr val="F5F2EB"/>
                    </a:solidFill>
                  </a:tcPr>
                </a:tc>
                <a:tc>
                  <a:txBody>
                    <a:bodyPr/>
                    <a:lstStyle/>
                    <a:p>
                      <a:r>
                        <a:rPr lang="en-GB" sz="1400" b="0">
                          <a:solidFill>
                            <a:srgbClr val="4D4D4D"/>
                          </a:solidFill>
                          <a:effectLst/>
                          <a:latin typeface="Gotham-Book"/>
                        </a:rPr>
                        <a:t>1.6 million</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87439039"/>
                  </a:ext>
                </a:extLst>
              </a:tr>
              <a:tr h="290089">
                <a:tc>
                  <a:txBody>
                    <a:bodyPr/>
                    <a:lstStyle/>
                    <a:p>
                      <a:r>
                        <a:rPr lang="en-GB" sz="1400" b="1">
                          <a:solidFill>
                            <a:srgbClr val="4D4D4D"/>
                          </a:solidFill>
                          <a:effectLst/>
                          <a:latin typeface="Gotham-Book"/>
                        </a:rPr>
                        <a:t>Digital</a:t>
                      </a:r>
                      <a:endParaRPr lang="en-GB" sz="1400" b="0">
                        <a:solidFill>
                          <a:srgbClr val="4D4D4D"/>
                        </a:solidFill>
                        <a:effectLst/>
                        <a:latin typeface="Gotham-Book"/>
                      </a:endParaRP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 </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108975574"/>
                  </a:ext>
                </a:extLst>
              </a:tr>
              <a:tr h="290089">
                <a:tc>
                  <a:txBody>
                    <a:bodyPr/>
                    <a:lstStyle/>
                    <a:p>
                      <a:r>
                        <a:rPr lang="en-GB" sz="1400" b="0">
                          <a:solidFill>
                            <a:srgbClr val="4D4D4D"/>
                          </a:solidFill>
                          <a:effectLst/>
                          <a:latin typeface="Gotham-Book"/>
                        </a:rPr>
                        <a:t>Revenue*</a:t>
                      </a:r>
                    </a:p>
                  </a:txBody>
                  <a:tcPr marL="149531" marR="149531" marT="37383" marB="37383" anchor="ctr">
                    <a:lnL>
                      <a:noFill/>
                    </a:lnL>
                    <a:lnR>
                      <a:noFill/>
                    </a:lnR>
                    <a:lnT>
                      <a:noFill/>
                    </a:lnT>
                    <a:lnB>
                      <a:noFill/>
                    </a:lnB>
                    <a:solidFill>
                      <a:srgbClr val="F5F2EB"/>
                    </a:solidFill>
                  </a:tcPr>
                </a:tc>
                <a:tc>
                  <a:txBody>
                    <a:bodyPr/>
                    <a:lstStyle/>
                    <a:p>
                      <a:r>
                        <a:rPr lang="en-GB" sz="1400" b="0">
                          <a:solidFill>
                            <a:srgbClr val="4D4D4D"/>
                          </a:solidFill>
                          <a:effectLst/>
                          <a:latin typeface="Gotham-Book"/>
                        </a:rPr>
                        <a:t>£30.5m</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655237317"/>
                  </a:ext>
                </a:extLst>
              </a:tr>
              <a:tr h="290089">
                <a:tc>
                  <a:txBody>
                    <a:bodyPr/>
                    <a:lstStyle/>
                    <a:p>
                      <a:r>
                        <a:rPr lang="en-GB" sz="1400" b="0">
                          <a:solidFill>
                            <a:srgbClr val="4D4D4D"/>
                          </a:solidFill>
                          <a:effectLst/>
                          <a:latin typeface="Gotham-Book"/>
                        </a:rPr>
                        <a:t>Operating profit*</a:t>
                      </a: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£5.3m</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3307493492"/>
                  </a:ext>
                </a:extLst>
              </a:tr>
              <a:tr h="290089">
                <a:tc>
                  <a:txBody>
                    <a:bodyPr/>
                    <a:lstStyle/>
                    <a:p>
                      <a:r>
                        <a:rPr lang="en-GB" sz="1400" b="0">
                          <a:solidFill>
                            <a:srgbClr val="4D4D4D"/>
                          </a:solidFill>
                          <a:effectLst/>
                          <a:latin typeface="Gotham-Book"/>
                        </a:rPr>
                        <a:t>Customer visits*</a:t>
                      </a:r>
                    </a:p>
                  </a:txBody>
                  <a:tcPr marL="149531" marR="149531" marT="37383" marB="37383" anchor="ctr">
                    <a:lnL>
                      <a:noFill/>
                    </a:lnL>
                    <a:lnR>
                      <a:noFill/>
                    </a:lnR>
                    <a:lnT>
                      <a:noFill/>
                    </a:lnT>
                    <a:lnB>
                      <a:noFill/>
                    </a:lnB>
                    <a:solidFill>
                      <a:srgbClr val="F5F2EB"/>
                    </a:solidFill>
                  </a:tcPr>
                </a:tc>
                <a:tc>
                  <a:txBody>
                    <a:bodyPr/>
                    <a:lstStyle/>
                    <a:p>
                      <a:r>
                        <a:rPr lang="en-GB" sz="1400" b="0">
                          <a:solidFill>
                            <a:srgbClr val="4D4D4D"/>
                          </a:solidFill>
                          <a:effectLst/>
                          <a:latin typeface="Gotham-Book"/>
                        </a:rPr>
                        <a:t>839 thousand per year</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2946169168"/>
                  </a:ext>
                </a:extLst>
              </a:tr>
              <a:tr h="290089">
                <a:tc>
                  <a:txBody>
                    <a:bodyPr/>
                    <a:lstStyle/>
                    <a:p>
                      <a:r>
                        <a:rPr lang="en-GB" sz="1400" b="0">
                          <a:solidFill>
                            <a:srgbClr val="4D4D4D"/>
                          </a:solidFill>
                          <a:effectLst/>
                          <a:latin typeface="Gotham-Book"/>
                        </a:rPr>
                        <a:t>Total spend per visit*</a:t>
                      </a:r>
                    </a:p>
                  </a:txBody>
                  <a:tcPr marL="149531" marR="149531" marT="37383" marB="37383" anchor="ctr">
                    <a:lnL>
                      <a:noFill/>
                    </a:lnL>
                    <a:lnR>
                      <a:noFill/>
                    </a:lnR>
                    <a:lnT>
                      <a:noFill/>
                    </a:lnT>
                    <a:lnB>
                      <a:noFill/>
                    </a:lnB>
                    <a:solidFill>
                      <a:srgbClr val="ECE5D7"/>
                    </a:solidFill>
                  </a:tcPr>
                </a:tc>
                <a:tc>
                  <a:txBody>
                    <a:bodyPr/>
                    <a:lstStyle/>
                    <a:p>
                      <a:r>
                        <a:rPr lang="en-GB" sz="1400" b="0">
                          <a:solidFill>
                            <a:srgbClr val="4D4D4D"/>
                          </a:solidFill>
                          <a:effectLst/>
                          <a:latin typeface="Gotham-Book"/>
                        </a:rPr>
                        <a:t>£36.35</a:t>
                      </a:r>
                    </a:p>
                  </a:txBody>
                  <a:tcPr marL="149531" marR="149531" marT="37383" marB="37383" anchor="ctr">
                    <a:lnL>
                      <a:noFill/>
                    </a:lnL>
                    <a:lnR>
                      <a:noFill/>
                    </a:lnR>
                    <a:lnT>
                      <a:noFill/>
                    </a:lnT>
                    <a:lnB>
                      <a:noFill/>
                    </a:lnB>
                    <a:solidFill>
                      <a:srgbClr val="ECE5D7"/>
                    </a:solidFill>
                  </a:tcPr>
                </a:tc>
                <a:extLst>
                  <a:ext uri="{0D108BD9-81ED-4DB2-BD59-A6C34878D82A}">
                    <a16:rowId xmlns:a16="http://schemas.microsoft.com/office/drawing/2014/main" xmlns="" val="1661880817"/>
                  </a:ext>
                </a:extLst>
              </a:tr>
              <a:tr h="290089">
                <a:tc>
                  <a:txBody>
                    <a:bodyPr/>
                    <a:lstStyle/>
                    <a:p>
                      <a:r>
                        <a:rPr lang="en-GB" sz="1400" b="0">
                          <a:solidFill>
                            <a:srgbClr val="4D4D4D"/>
                          </a:solidFill>
                          <a:effectLst/>
                          <a:latin typeface="Gotham-Book"/>
                        </a:rPr>
                        <a:t>Customers*</a:t>
                      </a:r>
                    </a:p>
                  </a:txBody>
                  <a:tcPr marL="149531" marR="149531" marT="37383" marB="37383" anchor="ctr">
                    <a:lnL>
                      <a:noFill/>
                    </a:lnL>
                    <a:lnR>
                      <a:noFill/>
                    </a:lnR>
                    <a:lnT>
                      <a:noFill/>
                    </a:lnT>
                    <a:lnB>
                      <a:noFill/>
                    </a:lnB>
                    <a:solidFill>
                      <a:srgbClr val="F5F2EB"/>
                    </a:solidFill>
                  </a:tcPr>
                </a:tc>
                <a:tc>
                  <a:txBody>
                    <a:bodyPr/>
                    <a:lstStyle/>
                    <a:p>
                      <a:r>
                        <a:rPr lang="en-GB" sz="1400" b="0" dirty="0">
                          <a:solidFill>
                            <a:srgbClr val="4D4D4D"/>
                          </a:solidFill>
                          <a:effectLst/>
                          <a:latin typeface="Gotham-Book"/>
                        </a:rPr>
                        <a:t>101 thousand</a:t>
                      </a:r>
                    </a:p>
                  </a:txBody>
                  <a:tcPr marL="149531" marR="149531" marT="37383" marB="37383" anchor="ctr">
                    <a:lnL>
                      <a:noFill/>
                    </a:lnL>
                    <a:lnR>
                      <a:noFill/>
                    </a:lnR>
                    <a:lnT>
                      <a:noFill/>
                    </a:lnT>
                    <a:lnB>
                      <a:noFill/>
                    </a:lnB>
                    <a:solidFill>
                      <a:srgbClr val="F5F2EB"/>
                    </a:solidFill>
                  </a:tcPr>
                </a:tc>
                <a:extLst>
                  <a:ext uri="{0D108BD9-81ED-4DB2-BD59-A6C34878D82A}">
                    <a16:rowId xmlns:a16="http://schemas.microsoft.com/office/drawing/2014/main" xmlns="" val="2206155609"/>
                  </a:ext>
                </a:extLst>
              </a:tr>
            </a:tbl>
          </a:graphicData>
        </a:graphic>
      </p:graphicFrame>
    </p:spTree>
    <p:extLst>
      <p:ext uri="{BB962C8B-B14F-4D97-AF65-F5344CB8AC3E}">
        <p14:creationId xmlns:p14="http://schemas.microsoft.com/office/powerpoint/2010/main" val="3879127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0A25726-DE04-45C1-AED9-3EC64A1BE70B}" type="slidenum">
              <a:rPr lang="en-GB" smtClean="0"/>
              <a:t>6</a:t>
            </a:fld>
            <a:endParaRPr lang="en-GB" dirty="0"/>
          </a:p>
        </p:txBody>
      </p:sp>
      <p:pic>
        <p:nvPicPr>
          <p:cNvPr id="4098" name="Picture 2" descr="Image result for Picture of organisational change using analy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1320800"/>
            <a:ext cx="8442250" cy="432816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792126" y="548005"/>
            <a:ext cx="10515600" cy="105727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none" baseline="0">
                <a:solidFill>
                  <a:srgbClr val="AC7220"/>
                </a:solidFill>
                <a:latin typeface="Arial" panose="020B0604020202020204" pitchFamily="34" charset="0"/>
                <a:ea typeface="+mj-ea"/>
                <a:cs typeface="Arial" panose="020B0604020202020204" pitchFamily="34" charset="0"/>
              </a:defRPr>
            </a:lvl1pPr>
          </a:lstStyle>
          <a:p>
            <a:r>
              <a:rPr lang="en-GB" sz="4400" dirty="0"/>
              <a:t>So what was the issue?</a:t>
            </a:r>
            <a:br>
              <a:rPr lang="en-GB" sz="4400" dirty="0"/>
            </a:br>
            <a:endParaRPr lang="en-GB" sz="4400" dirty="0"/>
          </a:p>
        </p:txBody>
      </p:sp>
    </p:spTree>
    <p:extLst>
      <p:ext uri="{BB962C8B-B14F-4D97-AF65-F5344CB8AC3E}">
        <p14:creationId xmlns:p14="http://schemas.microsoft.com/office/powerpoint/2010/main" val="2199417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880" y="182245"/>
            <a:ext cx="10515600" cy="1460500"/>
          </a:xfrm>
        </p:spPr>
        <p:txBody>
          <a:bodyPr/>
          <a:lstStyle/>
          <a:p>
            <a:r>
              <a:rPr lang="en-GB" dirty="0"/>
              <a:t>Readapt how to conduct HR</a:t>
            </a:r>
          </a:p>
        </p:txBody>
      </p:sp>
      <p:sp>
        <p:nvSpPr>
          <p:cNvPr id="4" name="Slide Number Placeholder 3"/>
          <p:cNvSpPr>
            <a:spLocks noGrp="1"/>
          </p:cNvSpPr>
          <p:nvPr>
            <p:ph type="sldNum" sz="quarter" idx="4"/>
          </p:nvPr>
        </p:nvSpPr>
        <p:spPr/>
        <p:txBody>
          <a:bodyPr/>
          <a:lstStyle/>
          <a:p>
            <a:fld id="{0CDD5D86-33A9-45C0-81D6-2DD7A22A1AC9}" type="slidenum">
              <a:rPr lang="en-GB" smtClean="0"/>
              <a:pPr/>
              <a:t>7</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sp>
        <p:nvSpPr>
          <p:cNvPr id="5" name="Rectangle 4"/>
          <p:cNvSpPr/>
          <p:nvPr/>
        </p:nvSpPr>
        <p:spPr>
          <a:xfrm>
            <a:off x="690880" y="1222861"/>
            <a:ext cx="8747760" cy="261610"/>
          </a:xfrm>
          <a:prstGeom prst="rect">
            <a:avLst/>
          </a:prstGeom>
        </p:spPr>
        <p:txBody>
          <a:bodyPr wrap="square">
            <a:spAutoFit/>
          </a:bodyPr>
          <a:lstStyle/>
          <a:p>
            <a:pPr marL="457200" indent="-457200">
              <a:buFont typeface="Arial" panose="020B0604020202020204" pitchFamily="34" charset="0"/>
              <a:buChar char="•"/>
            </a:pPr>
            <a:r>
              <a:rPr lang="en-GB" sz="1100" b="1" dirty="0">
                <a:latin typeface="Arial" panose="020B0604020202020204" pitchFamily="34" charset="0"/>
                <a:cs typeface="Arial" panose="020B0604020202020204" pitchFamily="34" charset="0"/>
              </a:rPr>
              <a:t> </a:t>
            </a:r>
            <a:endParaRPr lang="en-GB" sz="1200" dirty="0"/>
          </a:p>
        </p:txBody>
      </p:sp>
      <p:pic>
        <p:nvPicPr>
          <p:cNvPr id="5122" name="Picture 2" descr="https://www.dukascopy.com/imageserver/img/0a2c836ea2a96b50892bb9fa03aa1368/500_2/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159" y="1558290"/>
            <a:ext cx="5567681" cy="4167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81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8</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sp>
        <p:nvSpPr>
          <p:cNvPr id="8" name="Title 1"/>
          <p:cNvSpPr>
            <a:spLocks noGrp="1"/>
          </p:cNvSpPr>
          <p:nvPr>
            <p:ph type="title"/>
          </p:nvPr>
        </p:nvSpPr>
        <p:spPr>
          <a:xfrm>
            <a:off x="690880" y="492611"/>
            <a:ext cx="10515600" cy="1460500"/>
          </a:xfrm>
        </p:spPr>
        <p:txBody>
          <a:bodyPr/>
          <a:lstStyle/>
          <a:p>
            <a:r>
              <a:rPr lang="en-GB" dirty="0" smtClean="0"/>
              <a:t>HR transitioning to maturity</a:t>
            </a:r>
            <a:r>
              <a:rPr lang="en-GB" dirty="0"/>
              <a:t/>
            </a:r>
            <a:br>
              <a:rPr lang="en-GB" dirty="0"/>
            </a:br>
            <a:endParaRPr lang="en-GB"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605" y="1327162"/>
            <a:ext cx="9192150" cy="4852949"/>
          </a:xfrm>
          <a:prstGeom prst="rect">
            <a:avLst/>
          </a:prstGeom>
        </p:spPr>
      </p:pic>
      <p:sp>
        <p:nvSpPr>
          <p:cNvPr id="5" name="Rectangle 4"/>
          <p:cNvSpPr/>
          <p:nvPr/>
        </p:nvSpPr>
        <p:spPr>
          <a:xfrm>
            <a:off x="6427304" y="2941984"/>
            <a:ext cx="2799301" cy="3167268"/>
          </a:xfrm>
          <a:prstGeom prst="rect">
            <a:avLst/>
          </a:prstGeom>
          <a:noFill/>
          <a:ln w="34925">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5508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9</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pic>
        <p:nvPicPr>
          <p:cNvPr id="8" name="pasted-image.pdf"/>
          <p:cNvPicPr/>
          <p:nvPr/>
        </p:nvPicPr>
        <p:blipFill>
          <a:blip r:embed="rId3">
            <a:extLst/>
          </a:blip>
          <a:stretch>
            <a:fillRect/>
          </a:stretch>
        </p:blipFill>
        <p:spPr>
          <a:xfrm>
            <a:off x="387927" y="492370"/>
            <a:ext cx="11464467" cy="5537371"/>
          </a:xfrm>
          <a:prstGeom prst="rect">
            <a:avLst/>
          </a:prstGeom>
          <a:ln w="12700">
            <a:miter lim="400000"/>
          </a:ln>
        </p:spPr>
      </p:pic>
    </p:spTree>
    <p:extLst>
      <p:ext uri="{BB962C8B-B14F-4D97-AF65-F5344CB8AC3E}">
        <p14:creationId xmlns:p14="http://schemas.microsoft.com/office/powerpoint/2010/main" val="3809329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10</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sp>
        <p:nvSpPr>
          <p:cNvPr id="3" name="Rectangle 2"/>
          <p:cNvSpPr/>
          <p:nvPr/>
        </p:nvSpPr>
        <p:spPr>
          <a:xfrm>
            <a:off x="1007165" y="1484699"/>
            <a:ext cx="10212567" cy="3693319"/>
          </a:xfrm>
          <a:prstGeom prst="rect">
            <a:avLst/>
          </a:prstGeom>
        </p:spPr>
        <p:txBody>
          <a:bodyPr wrap="square">
            <a:spAutoFit/>
          </a:bodyPr>
          <a:lstStyle/>
          <a:p>
            <a:r>
              <a:rPr lang="en-US" sz="5400" i="1" dirty="0">
                <a:solidFill>
                  <a:srgbClr val="2685C2"/>
                </a:solidFill>
                <a:latin typeface="Hoefler Text" charset="0"/>
              </a:rPr>
              <a:t>“When you have eliminated all which is impossible, then whatever remains, however improbable, must be the truth.” </a:t>
            </a:r>
            <a:endParaRPr lang="en-US" sz="5400" dirty="0">
              <a:solidFill>
                <a:srgbClr val="2685C2"/>
              </a:solidFill>
              <a:latin typeface="Hoefler Text" charset="0"/>
            </a:endParaRPr>
          </a:p>
          <a:p>
            <a:pPr algn="r"/>
            <a:r>
              <a:rPr lang="en-US" dirty="0">
                <a:solidFill>
                  <a:srgbClr val="2685C2"/>
                </a:solidFill>
                <a:latin typeface="Helvetica" charset="0"/>
              </a:rPr>
              <a:t>Arthur Conan Doyle, The Case-Book of Sherlock Holmes </a:t>
            </a:r>
            <a:endParaRPr lang="en-US" dirty="0">
              <a:solidFill>
                <a:srgbClr val="2685C2"/>
              </a:solidFill>
              <a:effectLst/>
              <a:latin typeface="Helvetica" charset="0"/>
            </a:endParaRPr>
          </a:p>
        </p:txBody>
      </p:sp>
    </p:spTree>
    <p:extLst>
      <p:ext uri="{BB962C8B-B14F-4D97-AF65-F5344CB8AC3E}">
        <p14:creationId xmlns:p14="http://schemas.microsoft.com/office/powerpoint/2010/main" val="2896946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11</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pic>
        <p:nvPicPr>
          <p:cNvPr id="2" name="Picture 1"/>
          <p:cNvPicPr>
            <a:picLocks noChangeAspect="1"/>
          </p:cNvPicPr>
          <p:nvPr/>
        </p:nvPicPr>
        <p:blipFill>
          <a:blip r:embed="rId3"/>
          <a:stretch>
            <a:fillRect/>
          </a:stretch>
        </p:blipFill>
        <p:spPr>
          <a:xfrm>
            <a:off x="2517912" y="400050"/>
            <a:ext cx="7565887" cy="5746701"/>
          </a:xfrm>
          <a:prstGeom prst="rect">
            <a:avLst/>
          </a:prstGeom>
        </p:spPr>
      </p:pic>
      <p:sp>
        <p:nvSpPr>
          <p:cNvPr id="5" name="TextBox 4"/>
          <p:cNvSpPr txBox="1"/>
          <p:nvPr/>
        </p:nvSpPr>
        <p:spPr>
          <a:xfrm>
            <a:off x="1895061" y="2849217"/>
            <a:ext cx="8560904" cy="646331"/>
          </a:xfrm>
          <a:prstGeom prst="rect">
            <a:avLst/>
          </a:prstGeom>
          <a:solidFill>
            <a:schemeClr val="bg1"/>
          </a:solidFill>
        </p:spPr>
        <p:txBody>
          <a:bodyPr wrap="square" rtlCol="0">
            <a:spAutoFit/>
          </a:bodyPr>
          <a:lstStyle/>
          <a:p>
            <a:pPr algn="ctr"/>
            <a:r>
              <a:rPr lang="en-US" sz="3600" dirty="0" smtClean="0"/>
              <a:t>Segmenting increases certainty</a:t>
            </a:r>
            <a:endParaRPr lang="en-US" sz="3600" dirty="0"/>
          </a:p>
        </p:txBody>
      </p:sp>
    </p:spTree>
    <p:extLst>
      <p:ext uri="{BB962C8B-B14F-4D97-AF65-F5344CB8AC3E}">
        <p14:creationId xmlns:p14="http://schemas.microsoft.com/office/powerpoint/2010/main" val="212650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12</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sp>
        <p:nvSpPr>
          <p:cNvPr id="3" name="Rectangle 2"/>
          <p:cNvSpPr/>
          <p:nvPr/>
        </p:nvSpPr>
        <p:spPr>
          <a:xfrm>
            <a:off x="1007165" y="1484699"/>
            <a:ext cx="10212567" cy="1754326"/>
          </a:xfrm>
          <a:prstGeom prst="rect">
            <a:avLst/>
          </a:prstGeom>
        </p:spPr>
        <p:txBody>
          <a:bodyPr wrap="square">
            <a:spAutoFit/>
          </a:bodyPr>
          <a:lstStyle/>
          <a:p>
            <a:pPr algn="ctr"/>
            <a:r>
              <a:rPr lang="en-US" sz="5400" i="1" dirty="0" err="1" smtClean="0">
                <a:solidFill>
                  <a:srgbClr val="2685C2"/>
                </a:solidFill>
                <a:latin typeface="Hoefler Text" charset="0"/>
              </a:rPr>
              <a:t>Optimise</a:t>
            </a:r>
            <a:r>
              <a:rPr lang="en-US" sz="5400" i="1" dirty="0" smtClean="0">
                <a:solidFill>
                  <a:srgbClr val="2685C2"/>
                </a:solidFill>
                <a:latin typeface="Hoefler Text" charset="0"/>
              </a:rPr>
              <a:t> on the impact of the prediction not the prediction itself </a:t>
            </a:r>
            <a:r>
              <a:rPr lang="en-US" dirty="0">
                <a:solidFill>
                  <a:srgbClr val="2685C2"/>
                </a:solidFill>
                <a:latin typeface="Helvetica" charset="0"/>
              </a:rPr>
              <a:t> </a:t>
            </a:r>
            <a:endParaRPr lang="en-US" dirty="0">
              <a:solidFill>
                <a:srgbClr val="2685C2"/>
              </a:solidFill>
              <a:effectLst/>
              <a:latin typeface="Helvetica" charset="0"/>
            </a:endParaRPr>
          </a:p>
        </p:txBody>
      </p:sp>
    </p:spTree>
    <p:extLst>
      <p:ext uri="{BB962C8B-B14F-4D97-AF65-F5344CB8AC3E}">
        <p14:creationId xmlns:p14="http://schemas.microsoft.com/office/powerpoint/2010/main" val="125148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13</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pic>
        <p:nvPicPr>
          <p:cNvPr id="2" name="Picture 1"/>
          <p:cNvPicPr>
            <a:picLocks noChangeAspect="1"/>
          </p:cNvPicPr>
          <p:nvPr/>
        </p:nvPicPr>
        <p:blipFill rotWithShape="1">
          <a:blip r:embed="rId3"/>
          <a:srcRect b="2176"/>
          <a:stretch/>
        </p:blipFill>
        <p:spPr>
          <a:xfrm>
            <a:off x="490330" y="433232"/>
            <a:ext cx="11198087" cy="5715777"/>
          </a:xfrm>
          <a:prstGeom prst="rect">
            <a:avLst/>
          </a:prstGeom>
        </p:spPr>
      </p:pic>
      <p:sp>
        <p:nvSpPr>
          <p:cNvPr id="7" name="Title 1"/>
          <p:cNvSpPr>
            <a:spLocks noGrp="1"/>
          </p:cNvSpPr>
          <p:nvPr>
            <p:ph type="title"/>
          </p:nvPr>
        </p:nvSpPr>
        <p:spPr>
          <a:xfrm>
            <a:off x="690880" y="492611"/>
            <a:ext cx="10515600" cy="991860"/>
          </a:xfrm>
          <a:solidFill>
            <a:schemeClr val="bg1">
              <a:alpha val="76000"/>
            </a:schemeClr>
          </a:solidFill>
        </p:spPr>
        <p:txBody>
          <a:bodyPr/>
          <a:lstStyle/>
          <a:p>
            <a:r>
              <a:rPr lang="en-GB" dirty="0" smtClean="0"/>
              <a:t>Use models to </a:t>
            </a:r>
            <a:r>
              <a:rPr lang="en-GB" smtClean="0"/>
              <a:t>understand and plan</a:t>
            </a:r>
            <a:endParaRPr lang="en-GB" dirty="0"/>
          </a:p>
        </p:txBody>
      </p:sp>
    </p:spTree>
    <p:extLst>
      <p:ext uri="{BB962C8B-B14F-4D97-AF65-F5344CB8AC3E}">
        <p14:creationId xmlns:p14="http://schemas.microsoft.com/office/powerpoint/2010/main" val="565996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14</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pic>
        <p:nvPicPr>
          <p:cNvPr id="3" name="Picture 2"/>
          <p:cNvPicPr>
            <a:picLocks noChangeAspect="1"/>
          </p:cNvPicPr>
          <p:nvPr/>
        </p:nvPicPr>
        <p:blipFill rotWithShape="1">
          <a:blip r:embed="rId3"/>
          <a:srcRect t="25140"/>
          <a:stretch/>
        </p:blipFill>
        <p:spPr>
          <a:xfrm>
            <a:off x="1948070" y="1499298"/>
            <a:ext cx="8733182" cy="4687371"/>
          </a:xfrm>
          <a:prstGeom prst="rect">
            <a:avLst/>
          </a:prstGeom>
        </p:spPr>
      </p:pic>
      <p:sp>
        <p:nvSpPr>
          <p:cNvPr id="8" name="Title 1"/>
          <p:cNvSpPr>
            <a:spLocks noGrp="1"/>
          </p:cNvSpPr>
          <p:nvPr>
            <p:ph type="title"/>
          </p:nvPr>
        </p:nvSpPr>
        <p:spPr>
          <a:xfrm>
            <a:off x="690880" y="492611"/>
            <a:ext cx="10515600" cy="1460500"/>
          </a:xfrm>
        </p:spPr>
        <p:txBody>
          <a:bodyPr/>
          <a:lstStyle/>
          <a:p>
            <a:r>
              <a:rPr lang="en-GB" dirty="0" smtClean="0"/>
              <a:t>Managing e</a:t>
            </a:r>
            <a:r>
              <a:rPr lang="en-GB" dirty="0" smtClean="0"/>
              <a:t>xperiences is critical</a:t>
            </a:r>
            <a:r>
              <a:rPr lang="en-GB" dirty="0"/>
              <a:t/>
            </a:r>
            <a:br>
              <a:rPr lang="en-GB" dirty="0"/>
            </a:br>
            <a:endParaRPr lang="en-GB" dirty="0"/>
          </a:p>
        </p:txBody>
      </p:sp>
    </p:spTree>
    <p:extLst>
      <p:ext uri="{BB962C8B-B14F-4D97-AF65-F5344CB8AC3E}">
        <p14:creationId xmlns:p14="http://schemas.microsoft.com/office/powerpoint/2010/main" val="377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CDD5D86-33A9-45C0-81D6-2DD7A22A1AC9}" type="slidenum">
              <a:rPr lang="en-GB" smtClean="0"/>
              <a:pPr/>
              <a:t>15</a:t>
            </a:fld>
            <a:endParaRPr lang="en-GB" dirty="0"/>
          </a:p>
        </p:txBody>
      </p:sp>
      <p:sp>
        <p:nvSpPr>
          <p:cNvPr id="6" name="Rectangle 5"/>
          <p:cNvSpPr/>
          <p:nvPr/>
        </p:nvSpPr>
        <p:spPr>
          <a:xfrm>
            <a:off x="690880" y="1222861"/>
            <a:ext cx="8747760" cy="261610"/>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 </a:t>
            </a:r>
            <a:endParaRPr lang="en-GB" sz="1200" dirty="0"/>
          </a:p>
        </p:txBody>
      </p:sp>
      <p:sp>
        <p:nvSpPr>
          <p:cNvPr id="8" name="Title 1"/>
          <p:cNvSpPr>
            <a:spLocks noGrp="1"/>
          </p:cNvSpPr>
          <p:nvPr>
            <p:ph type="title"/>
          </p:nvPr>
        </p:nvSpPr>
        <p:spPr>
          <a:xfrm>
            <a:off x="690880" y="492611"/>
            <a:ext cx="10515600" cy="1460500"/>
          </a:xfrm>
        </p:spPr>
        <p:txBody>
          <a:bodyPr/>
          <a:lstStyle/>
          <a:p>
            <a:r>
              <a:rPr lang="en-GB" dirty="0" smtClean="0"/>
              <a:t>Data isn’t just numbers</a:t>
            </a:r>
            <a:r>
              <a:rPr lang="en-GB" dirty="0"/>
              <a:t/>
            </a:r>
            <a:br>
              <a:rPr lang="en-GB" dirty="0"/>
            </a:br>
            <a:endParaRPr lang="en-GB"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1181" t="44020" r="20287" b="24251"/>
          <a:stretch/>
        </p:blipFill>
        <p:spPr>
          <a:xfrm>
            <a:off x="490331" y="1406795"/>
            <a:ext cx="6334540" cy="4641202"/>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1196" t="77654" r="20823" b="3488"/>
          <a:stretch/>
        </p:blipFill>
        <p:spPr>
          <a:xfrm>
            <a:off x="5141843" y="2478156"/>
            <a:ext cx="6692349" cy="2941983"/>
          </a:xfrm>
          <a:prstGeom prst="rect">
            <a:avLst/>
          </a:prstGeom>
        </p:spPr>
      </p:pic>
    </p:spTree>
    <p:extLst>
      <p:ext uri="{BB962C8B-B14F-4D97-AF65-F5344CB8AC3E}">
        <p14:creationId xmlns:p14="http://schemas.microsoft.com/office/powerpoint/2010/main" val="496832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lstStyle/>
          <a:p>
            <a:r>
              <a:rPr lang="en-GB" dirty="0" smtClean="0"/>
              <a:t>Getting started</a:t>
            </a:r>
            <a:r>
              <a:rPr lang="en-GB" dirty="0"/>
              <a:t/>
            </a:r>
            <a:br>
              <a:rPr lang="en-GB" dirty="0"/>
            </a:br>
            <a:endParaRPr lang="en-GB" dirty="0"/>
          </a:p>
        </p:txBody>
      </p:sp>
      <p:sp>
        <p:nvSpPr>
          <p:cNvPr id="4" name="Slide Number Placeholder 3"/>
          <p:cNvSpPr>
            <a:spLocks noGrp="1"/>
          </p:cNvSpPr>
          <p:nvPr>
            <p:ph type="sldNum" sz="quarter" idx="4"/>
          </p:nvPr>
        </p:nvSpPr>
        <p:spPr/>
        <p:txBody>
          <a:bodyPr/>
          <a:lstStyle/>
          <a:p>
            <a:fld id="{0CDD5D86-33A9-45C0-81D6-2DD7A22A1AC9}" type="slidenum">
              <a:rPr lang="en-GB" smtClean="0"/>
              <a:pPr/>
              <a:t>16</a:t>
            </a:fld>
            <a:endParaRPr lang="en-GB" dirty="0"/>
          </a:p>
        </p:txBody>
      </p:sp>
      <p:sp>
        <p:nvSpPr>
          <p:cNvPr id="6" name="Rectangle 5"/>
          <p:cNvSpPr/>
          <p:nvPr/>
        </p:nvSpPr>
        <p:spPr>
          <a:xfrm>
            <a:off x="838200" y="2031243"/>
            <a:ext cx="8747760" cy="2739211"/>
          </a:xfrm>
          <a:prstGeom prst="rect">
            <a:avLst/>
          </a:prstGeom>
        </p:spPr>
        <p:txBody>
          <a:bodyPr wrap="square">
            <a:spAutoFit/>
          </a:bodyPr>
          <a:lstStyle/>
          <a:p>
            <a:pPr marL="285750" indent="-285750">
              <a:buFont typeface="Arial" panose="020B0604020202020204" pitchFamily="34" charset="0"/>
              <a:buChar char="•"/>
            </a:pPr>
            <a:r>
              <a:rPr lang="en-GB" sz="3200" dirty="0" smtClean="0">
                <a:latin typeface="Arial" panose="020B0604020202020204" pitchFamily="34" charset="0"/>
                <a:cs typeface="Arial" panose="020B0604020202020204" pitchFamily="34" charset="0"/>
              </a:rPr>
              <a:t>Start small</a:t>
            </a:r>
          </a:p>
          <a:p>
            <a:pPr marL="285750" indent="-285750">
              <a:buFont typeface="Arial" panose="020B0604020202020204" pitchFamily="34" charset="0"/>
              <a:buChar char="•"/>
            </a:pPr>
            <a:r>
              <a:rPr lang="en-GB" sz="3200" dirty="0" smtClean="0">
                <a:latin typeface="Arial" panose="020B0604020202020204" pitchFamily="34" charset="0"/>
                <a:cs typeface="Arial" panose="020B0604020202020204" pitchFamily="34" charset="0"/>
              </a:rPr>
              <a:t>Focus on high-impact business issue</a:t>
            </a:r>
          </a:p>
          <a:p>
            <a:pPr marL="285750" indent="-285750">
              <a:buFont typeface="Arial" panose="020B0604020202020204" pitchFamily="34" charset="0"/>
              <a:buChar char="•"/>
            </a:pPr>
            <a:r>
              <a:rPr lang="en-GB" sz="3200" dirty="0" smtClean="0">
                <a:latin typeface="Arial" panose="020B0604020202020204" pitchFamily="34" charset="0"/>
                <a:cs typeface="Arial" panose="020B0604020202020204" pitchFamily="34" charset="0"/>
              </a:rPr>
              <a:t>Utilize analytics expertise outside HR</a:t>
            </a:r>
          </a:p>
          <a:p>
            <a:pPr marL="285750" indent="-285750">
              <a:buFont typeface="Arial" panose="020B0604020202020204" pitchFamily="34" charset="0"/>
              <a:buChar char="•"/>
            </a:pPr>
            <a:r>
              <a:rPr lang="en-GB" sz="3200" dirty="0" smtClean="0">
                <a:latin typeface="Arial" panose="020B0604020202020204" pitchFamily="34" charset="0"/>
                <a:cs typeface="Arial" panose="020B0604020202020204" pitchFamily="34" charset="0"/>
              </a:rPr>
              <a:t>Choose easy-to-analyse groups</a:t>
            </a:r>
          </a:p>
          <a:p>
            <a:pPr marL="285750" indent="-285750">
              <a:buFont typeface="Arial" panose="020B0604020202020204" pitchFamily="34" charset="0"/>
              <a:buChar char="•"/>
            </a:pPr>
            <a:r>
              <a:rPr lang="en-GB" sz="3200" dirty="0" smtClean="0">
                <a:latin typeface="Arial" panose="020B0604020202020204" pitchFamily="34" charset="0"/>
                <a:cs typeface="Arial" panose="020B0604020202020204" pitchFamily="34" charset="0"/>
              </a:rPr>
              <a:t>Benefit for employee as well as employer</a:t>
            </a:r>
          </a:p>
          <a:p>
            <a:pPr marL="285750" indent="-285750">
              <a:buFont typeface="Arial" panose="020B0604020202020204" pitchFamily="34" charset="0"/>
              <a:buChar char="•"/>
            </a:pPr>
            <a:endParaRPr lang="en-GB" sz="1200" dirty="0"/>
          </a:p>
        </p:txBody>
      </p:sp>
    </p:spTree>
    <p:extLst>
      <p:ext uri="{BB962C8B-B14F-4D97-AF65-F5344CB8AC3E}">
        <p14:creationId xmlns:p14="http://schemas.microsoft.com/office/powerpoint/2010/main" val="194069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a:t>
            </a:r>
          </a:p>
        </p:txBody>
      </p:sp>
      <p:pic>
        <p:nvPicPr>
          <p:cNvPr id="1026" name="Picture 2" descr="http://www.pstecregister.org/media/iStock_000003028590XSmall%20q&amp;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89422" y="1992790"/>
            <a:ext cx="4813156" cy="323152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
          </p:nvPr>
        </p:nvSpPr>
        <p:spPr/>
        <p:txBody>
          <a:bodyPr/>
          <a:lstStyle/>
          <a:p>
            <a:fld id="{0CDD5D86-33A9-45C0-81D6-2DD7A22A1AC9}" type="slidenum">
              <a:rPr lang="en-GB" smtClean="0"/>
              <a:pPr/>
              <a:t>17</a:t>
            </a:fld>
            <a:endParaRPr lang="en-GB" dirty="0"/>
          </a:p>
        </p:txBody>
      </p:sp>
    </p:spTree>
    <p:extLst>
      <p:ext uri="{BB962C8B-B14F-4D97-AF65-F5344CB8AC3E}">
        <p14:creationId xmlns:p14="http://schemas.microsoft.com/office/powerpoint/2010/main" val="1972725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0CDD5D86-33A9-45C0-81D6-2DD7A22A1AC9}" type="slidenum">
              <a:rPr lang="en-GB" smtClean="0"/>
              <a:pPr/>
              <a:t>18</a:t>
            </a:fld>
            <a:endParaRPr lang="en-GB"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81172" cy="6858000"/>
          </a:xfrm>
          <a:prstGeom prst="rect">
            <a:avLst/>
          </a:prstGeom>
        </p:spPr>
      </p:pic>
      <p:sp>
        <p:nvSpPr>
          <p:cNvPr id="7" name="TextBox 6"/>
          <p:cNvSpPr txBox="1"/>
          <p:nvPr/>
        </p:nvSpPr>
        <p:spPr>
          <a:xfrm>
            <a:off x="1007687" y="3105834"/>
            <a:ext cx="4680927" cy="646331"/>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600" b="1" kern="1200" dirty="0">
                <a:solidFill>
                  <a:srgbClr val="976931"/>
                </a:solidFill>
                <a:latin typeface="Arial" charset="0"/>
                <a:ea typeface="Arial" charset="0"/>
                <a:cs typeface="Arial" charset="0"/>
              </a:rPr>
              <a:t>Inspired Conference</a:t>
            </a:r>
          </a:p>
        </p:txBody>
      </p:sp>
      <p:sp>
        <p:nvSpPr>
          <p:cNvPr id="8" name="object 7"/>
          <p:cNvSpPr txBox="1"/>
          <p:nvPr/>
        </p:nvSpPr>
        <p:spPr>
          <a:xfrm>
            <a:off x="1007686" y="3989035"/>
            <a:ext cx="8075353" cy="2551981"/>
          </a:xfrm>
          <a:prstGeom prst="rect">
            <a:avLst/>
          </a:prstGeom>
        </p:spPr>
        <p:style>
          <a:lnRef idx="0">
            <a:scrgbClr r="0" g="0" b="0"/>
          </a:lnRef>
          <a:fillRef idx="0">
            <a:scrgbClr r="0" g="0" b="0"/>
          </a:fillRef>
          <a:effectRef idx="0">
            <a:scrgbClr r="0" g="0" b="0"/>
          </a:effectRef>
          <a:fontRef idx="major"/>
        </p:style>
        <p:txBody>
          <a:bodyPr vert="horz"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12700"/>
            <a:r>
              <a:rPr lang="en-GB" sz="2200" b="1" spc="-5" dirty="0">
                <a:solidFill>
                  <a:srgbClr val="A61A2C"/>
                </a:solidFill>
                <a:latin typeface="Arial" charset="0"/>
                <a:ea typeface="Arial" charset="0"/>
                <a:cs typeface="Arial" charset="0"/>
              </a:rPr>
              <a:t>Putting data and analytics at the heart of your People decisions</a:t>
            </a:r>
          </a:p>
          <a:p>
            <a:pPr marL="12700"/>
            <a:endParaRPr lang="en-GB" sz="1600" b="1" kern="1200" spc="-5" dirty="0">
              <a:solidFill>
                <a:srgbClr val="A61A2C"/>
              </a:solidFill>
              <a:latin typeface="Arial" charset="0"/>
              <a:ea typeface="Arial" charset="0"/>
              <a:cs typeface="Arial" charset="0"/>
            </a:endParaRPr>
          </a:p>
          <a:p>
            <a:pPr marL="12700"/>
            <a:r>
              <a:rPr lang="en-GB" sz="1600" b="1" spc="-5" dirty="0">
                <a:solidFill>
                  <a:srgbClr val="A61A2C"/>
                </a:solidFill>
                <a:latin typeface="Arial" charset="0"/>
                <a:ea typeface="Arial" charset="0"/>
                <a:cs typeface="Arial" charset="0"/>
              </a:rPr>
              <a:t>Date: 		Wednesday 7</a:t>
            </a:r>
            <a:r>
              <a:rPr lang="en-GB" sz="1600" b="1" spc="-5" baseline="30000" dirty="0">
                <a:solidFill>
                  <a:srgbClr val="A61A2C"/>
                </a:solidFill>
                <a:latin typeface="Arial" charset="0"/>
                <a:ea typeface="Arial" charset="0"/>
                <a:cs typeface="Arial" charset="0"/>
              </a:rPr>
              <a:t>th</a:t>
            </a:r>
            <a:r>
              <a:rPr lang="en-GB" sz="1600" b="1" spc="-5" dirty="0">
                <a:solidFill>
                  <a:srgbClr val="A61A2C"/>
                </a:solidFill>
                <a:latin typeface="Arial" charset="0"/>
                <a:ea typeface="Arial" charset="0"/>
                <a:cs typeface="Arial" charset="0"/>
              </a:rPr>
              <a:t> June 2017</a:t>
            </a:r>
          </a:p>
          <a:p>
            <a:pPr marL="12700"/>
            <a:endParaRPr lang="en-GB" sz="1600" b="1" spc="-5" dirty="0">
              <a:solidFill>
                <a:srgbClr val="A61A2C"/>
              </a:solidFill>
              <a:latin typeface="Arial" charset="0"/>
              <a:ea typeface="Arial" charset="0"/>
              <a:cs typeface="Arial" charset="0"/>
            </a:endParaRPr>
          </a:p>
          <a:p>
            <a:pPr marL="12700"/>
            <a:r>
              <a:rPr lang="en-GB" sz="1600" b="1" kern="1200" spc="-5" dirty="0">
                <a:solidFill>
                  <a:srgbClr val="A61A2C"/>
                </a:solidFill>
                <a:latin typeface="Arial" charset="0"/>
                <a:ea typeface="Arial" charset="0"/>
                <a:cs typeface="Arial" charset="0"/>
              </a:rPr>
              <a:t>Presenters: 	David Balls (Human Resources Director – Grosvenor Casinos)</a:t>
            </a:r>
          </a:p>
          <a:p>
            <a:pPr marL="12700"/>
            <a:endParaRPr lang="en-GB" sz="1600" b="1" spc="-5" dirty="0">
              <a:solidFill>
                <a:srgbClr val="A61A2C"/>
              </a:solidFill>
              <a:latin typeface="Arial" charset="0"/>
              <a:ea typeface="Arial" charset="0"/>
              <a:cs typeface="Arial" charset="0"/>
            </a:endParaRPr>
          </a:p>
          <a:p>
            <a:pPr marL="12700"/>
            <a:r>
              <a:rPr lang="en-GB" sz="1600" b="1" kern="1200" spc="-5" dirty="0">
                <a:solidFill>
                  <a:srgbClr val="A61A2C"/>
                </a:solidFill>
                <a:latin typeface="Arial" charset="0"/>
                <a:ea typeface="Arial" charset="0"/>
                <a:cs typeface="Arial" charset="0"/>
              </a:rPr>
              <a:t>		Andrew Marritt (Owner – </a:t>
            </a:r>
            <a:r>
              <a:rPr lang="en-GB" sz="1600" b="1" kern="1200" spc="-5" dirty="0" err="1">
                <a:solidFill>
                  <a:srgbClr val="A61A2C"/>
                </a:solidFill>
                <a:latin typeface="Arial" charset="0"/>
                <a:ea typeface="Arial" charset="0"/>
                <a:cs typeface="Arial" charset="0"/>
              </a:rPr>
              <a:t>OrganisationalView</a:t>
            </a:r>
            <a:r>
              <a:rPr lang="en-GB" sz="1600" b="1" kern="1200" spc="-5" dirty="0">
                <a:solidFill>
                  <a:srgbClr val="A61A2C"/>
                </a:solidFill>
                <a:latin typeface="Arial" charset="0"/>
                <a:ea typeface="Arial" charset="0"/>
                <a:cs typeface="Arial" charset="0"/>
              </a:rPr>
              <a:t>)</a:t>
            </a:r>
          </a:p>
          <a:p>
            <a:pPr marL="12700">
              <a:lnSpc>
                <a:spcPts val="3110"/>
              </a:lnSpc>
            </a:pPr>
            <a:endParaRPr lang="en-GB" sz="2200" b="1" kern="1200" spc="-5" dirty="0">
              <a:solidFill>
                <a:srgbClr val="A61A2C"/>
              </a:solidFill>
              <a:latin typeface="Arial" charset="0"/>
              <a:ea typeface="Arial" charset="0"/>
              <a:cs typeface="Arial" charset="0"/>
            </a:endParaRPr>
          </a:p>
        </p:txBody>
      </p:sp>
    </p:spTree>
    <p:extLst>
      <p:ext uri="{BB962C8B-B14F-4D97-AF65-F5344CB8AC3E}">
        <p14:creationId xmlns:p14="http://schemas.microsoft.com/office/powerpoint/2010/main" val="2656758248"/>
      </p:ext>
    </p:extLst>
  </p:cSld>
  <p:clrMapOvr>
    <a:masterClrMapping/>
  </p:clrMapOvr>
</p:sld>
</file>

<file path=ppt/theme/theme1.xml><?xml version="1.0" encoding="utf-8"?>
<a:theme xmlns:a="http://schemas.openxmlformats.org/drawingml/2006/main" name="Office Theme">
  <a:themeElements>
    <a:clrScheme name="Custom 20">
      <a:dk1>
        <a:srgbClr val="000000"/>
      </a:dk1>
      <a:lt1>
        <a:srgbClr val="FFFFFF"/>
      </a:lt1>
      <a:dk2>
        <a:srgbClr val="454551"/>
      </a:dk2>
      <a:lt2>
        <a:srgbClr val="D8D9DC"/>
      </a:lt2>
      <a:accent1>
        <a:srgbClr val="5F86DC"/>
      </a:accent1>
      <a:accent2>
        <a:srgbClr val="CA17CC"/>
      </a:accent2>
      <a:accent3>
        <a:srgbClr val="5A8A7E"/>
      </a:accent3>
      <a:accent4>
        <a:srgbClr val="9131E7"/>
      </a:accent4>
      <a:accent5>
        <a:srgbClr val="AF955B"/>
      </a:accent5>
      <a:accent6>
        <a:srgbClr val="DA7A43"/>
      </a:accent6>
      <a:hlink>
        <a:srgbClr val="6B9F25"/>
      </a:hlink>
      <a:folHlink>
        <a:srgbClr val="8C8C8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4533</TotalTime>
  <Words>2385</Words>
  <Application>Microsoft Macintosh PowerPoint</Application>
  <PresentationFormat>Widescreen</PresentationFormat>
  <Paragraphs>438</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Calibri</vt:lpstr>
      <vt:lpstr>Gotham-Book</vt:lpstr>
      <vt:lpstr>Helvetica</vt:lpstr>
      <vt:lpstr>Hoefler Text</vt:lpstr>
      <vt:lpstr>Arial</vt:lpstr>
      <vt:lpstr>Office Theme</vt:lpstr>
      <vt:lpstr>PowerPoint Presentation</vt:lpstr>
      <vt:lpstr>PowerPoint Presentation</vt:lpstr>
      <vt:lpstr>Who are we?</vt:lpstr>
      <vt:lpstr>What are we here for? </vt:lpstr>
      <vt:lpstr>Grosvenor Casinos</vt:lpstr>
      <vt:lpstr>PowerPoint Presentation</vt:lpstr>
      <vt:lpstr>Readapt how to conduct HR</vt:lpstr>
      <vt:lpstr>HR transitioning to maturity </vt:lpstr>
      <vt:lpstr>PowerPoint Presentation</vt:lpstr>
      <vt:lpstr>PowerPoint Presentation</vt:lpstr>
      <vt:lpstr>PowerPoint Presentation</vt:lpstr>
      <vt:lpstr>PowerPoint Presentation</vt:lpstr>
      <vt:lpstr>Use models to understand and plan</vt:lpstr>
      <vt:lpstr>Managing experiences is critical </vt:lpstr>
      <vt:lpstr>Data isn’t just numbers </vt:lpstr>
      <vt:lpstr>Getting started </vt:lpstr>
      <vt:lpstr>Questions</vt:lpstr>
      <vt:lpstr>PowerPoint Presentation</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Powell</dc:creator>
  <cp:lastModifiedBy>Andrew Marritt</cp:lastModifiedBy>
  <cp:revision>63</cp:revision>
  <dcterms:created xsi:type="dcterms:W3CDTF">2016-03-17T17:47:54Z</dcterms:created>
  <dcterms:modified xsi:type="dcterms:W3CDTF">2017-06-02T05:05:41Z</dcterms:modified>
</cp:coreProperties>
</file>